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84" r:id="rId10"/>
    <p:sldId id="266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7" r:id="rId19"/>
    <p:sldId id="279" r:id="rId20"/>
    <p:sldId id="280" r:id="rId21"/>
    <p:sldId id="281" r:id="rId22"/>
    <p:sldId id="282" r:id="rId23"/>
    <p:sldId id="283" r:id="rId24"/>
    <p:sldId id="285" r:id="rId25"/>
    <p:sldId id="269" r:id="rId26"/>
    <p:sldId id="271" r:id="rId27"/>
    <p:sldId id="286" r:id="rId28"/>
  </p:sldIdLst>
  <p:sldSz cx="18288000" cy="10287000"/>
  <p:notesSz cx="6858000" cy="9144000"/>
  <p:embeddedFontLst>
    <p:embeddedFont>
      <p:font typeface="Quicksand" panose="020B0604020202020204" charset="0"/>
      <p:regular r:id="rId29"/>
    </p:embeddedFont>
    <p:embeddedFont>
      <p:font typeface="Jua" panose="020B0604020202020204" charset="-127"/>
      <p:regular r:id="rId30"/>
    </p:embeddedFont>
    <p:embeddedFont>
      <p:font typeface="標楷體" panose="03000509000000000000" pitchFamily="65" charset="-12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69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&#24190;&#31859;&#30340;&#36870;&#21521;&#24605;&#32771;,&#24456;&#26834;!~~&#25105;&#24863;&#24681;.mp4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hyperlink" Target="&#23416;&#29983;&#30340;&#30495;&#24773;&#22871;&#30333;.mp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jpe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hyperlink" Target="&#22312;&#19968;&#36215;&#26356;&#22909;.mp4" TargetMode="Externa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12683" y="2773566"/>
            <a:ext cx="13262635" cy="395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00"/>
              </a:lnSpc>
            </a:pPr>
            <a:r>
              <a:rPr lang="zh-TW" altLang="en-US" sz="17000" spc="85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班級經營與親師溝通</a:t>
            </a:r>
            <a:endParaRPr lang="en-US" sz="17000" spc="85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72000" y="7457968"/>
            <a:ext cx="9029815" cy="978113"/>
            <a:chOff x="0" y="0"/>
            <a:chExt cx="11038847" cy="11957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40117" cy="1195732"/>
            </a:xfrm>
            <a:custGeom>
              <a:avLst/>
              <a:gdLst/>
              <a:ahLst/>
              <a:cxnLst/>
              <a:rect l="l" t="t" r="r" b="b"/>
              <a:pathLst>
                <a:path w="11040117" h="1195732">
                  <a:moveTo>
                    <a:pt x="10486397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10486397" y="0"/>
                  </a:lnTo>
                  <a:cubicBezTo>
                    <a:pt x="10792467" y="0"/>
                    <a:pt x="11040117" y="267705"/>
                    <a:pt x="11040117" y="598561"/>
                  </a:cubicBezTo>
                  <a:cubicBezTo>
                    <a:pt x="11038847" y="928044"/>
                    <a:pt x="10791197" y="1195732"/>
                    <a:pt x="10486397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24712" y="7758112"/>
            <a:ext cx="10638577" cy="5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TW" altLang="en-US" sz="5400" spc="216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分享人</a:t>
            </a:r>
            <a:r>
              <a:rPr lang="en-US" altLang="zh-TW" sz="5400" spc="216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5400" spc="216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王淑芬</a:t>
            </a:r>
            <a:endParaRPr lang="en-US" sz="5400" spc="216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5892" b="44845"/>
          <a:stretch>
            <a:fillRect/>
          </a:stretch>
        </p:blipFill>
        <p:spPr>
          <a:xfrm>
            <a:off x="0" y="8548081"/>
            <a:ext cx="4572000" cy="17389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5317" y="1880552"/>
            <a:ext cx="1229107" cy="12399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8175404"/>
            <a:ext cx="1326546" cy="13382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60919" y="8429976"/>
            <a:ext cx="1075732" cy="11090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5892" r="6901"/>
          <a:stretch>
            <a:fillRect/>
          </a:stretch>
        </p:blipFill>
        <p:spPr>
          <a:xfrm rot="-10800000">
            <a:off x="0" y="0"/>
            <a:ext cx="6662513" cy="11319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10744"/>
          <a:stretch>
            <a:fillRect/>
          </a:stretch>
        </p:blipFill>
        <p:spPr>
          <a:xfrm rot="-10800000">
            <a:off x="595908" y="565983"/>
            <a:ext cx="5700360" cy="8941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68646" y="7855754"/>
            <a:ext cx="671557" cy="6923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940331" y="1302979"/>
            <a:ext cx="572519" cy="577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4500" y="1085850"/>
            <a:ext cx="119253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8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建立共同規範與歸屬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</a:t>
            </a:r>
            <a:endParaRPr lang="en-US" sz="8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共同</a:t>
            </a:r>
            <a:r>
              <a:rPr lang="zh-TW" altLang="en-US" sz="6000" dirty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制定班</a:t>
            </a: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zh-TW" alt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建立班級</a:t>
            </a: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文化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 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6000" dirty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口訣與</a:t>
            </a: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暗號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師生共同</a:t>
            </a: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佈置</a:t>
            </a: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4500" y="1085850"/>
            <a:ext cx="119253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8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強化有效溝通與同理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endParaRPr lang="en-US" sz="8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固定一對一談話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zh-TW" alt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回到原點的傾聽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引導學生表達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4500" y="1085850"/>
            <a:ext cx="119253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8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運用正向引導與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</a:t>
            </a:r>
            <a:endParaRPr lang="en-US" sz="8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正向回饋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zh-TW" alt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恩威並重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創造成功的經驗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2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4499" y="1085850"/>
            <a:ext cx="1338664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8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建立積極的師生與親師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</a:t>
            </a:r>
            <a:endParaRPr lang="en-US" sz="8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以身作則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zh-TW" alt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公平公正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關懷與支持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</a:t>
            </a:r>
            <a:r>
              <a:rPr lang="zh-TW" altLang="en-US" sz="6000" dirty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</a:t>
            </a: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善用資源</a:t>
            </a: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zh-TW" alt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1000"/>
          </a:blip>
          <a:srcRect t="24218" b="20093"/>
          <a:stretch>
            <a:fillRect/>
          </a:stretch>
        </p:blipFill>
        <p:spPr>
          <a:xfrm>
            <a:off x="2502079" y="1028700"/>
            <a:ext cx="13283843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1000"/>
          </a:blip>
          <a:srcRect t="17773" b="26539"/>
          <a:stretch>
            <a:fillRect/>
          </a:stretch>
        </p:blipFill>
        <p:spPr>
          <a:xfrm>
            <a:off x="2502079" y="5143500"/>
            <a:ext cx="13283843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96026" y="3035512"/>
            <a:ext cx="1169594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zh-TW" altLang="en-US" sz="14400" u="none" spc="719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親師溝通</a:t>
            </a:r>
            <a:endParaRPr lang="en-US" sz="14400" u="none" spc="719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084" t="17838"/>
          <a:stretch>
            <a:fillRect/>
          </a:stretch>
        </p:blipFill>
        <p:spPr>
          <a:xfrm>
            <a:off x="0" y="0"/>
            <a:ext cx="3679386" cy="3591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9084" t="17962"/>
          <a:stretch>
            <a:fillRect/>
          </a:stretch>
        </p:blipFill>
        <p:spPr>
          <a:xfrm rot="-10800000">
            <a:off x="14569905" y="6649318"/>
            <a:ext cx="3718095" cy="36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4500" y="1085850"/>
            <a:ext cx="119253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8000" u="none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親師溝通的原則</a:t>
            </a:r>
            <a:endParaRPr lang="en-US" sz="8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94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19399" y="3178596"/>
            <a:ext cx="145446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別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在孩子面前說彼此不是</a:t>
            </a: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合宜的溝通時間、地點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、工具，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主動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聯繫</a:t>
            </a: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別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打筆仗</a:t>
            </a: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同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理心</a:t>
            </a:r>
          </a:p>
        </p:txBody>
      </p:sp>
    </p:spTree>
    <p:extLst>
      <p:ext uri="{BB962C8B-B14F-4D97-AF65-F5344CB8AC3E}">
        <p14:creationId xmlns:p14="http://schemas.microsoft.com/office/powerpoint/2010/main" val="34638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4500" y="1085850"/>
            <a:ext cx="119253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8000" u="none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親師溝通的歷程</a:t>
            </a:r>
            <a:endParaRPr lang="en-US" sz="8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94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19399" y="3178596"/>
            <a:ext cx="1454462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主動回報與反饋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☆開學給家長的一封信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☆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聯絡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簿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☆即時通知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善用科技</a:t>
            </a:r>
          </a:p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  ☆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群組</a:t>
            </a:r>
          </a:p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  ☆即時通知</a:t>
            </a:r>
          </a:p>
          <a:p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05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4500" y="1085850"/>
            <a:ext cx="119253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8000" u="none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親師溝通的歷程</a:t>
            </a:r>
            <a:endParaRPr lang="en-US" sz="8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94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19399" y="3178596"/>
            <a:ext cx="1454462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活動日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☆班級日或班級活動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☆親職講座等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化解衝突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☆正向轉化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☆同理與換位思考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☆共同探討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92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90388" y="2373182"/>
            <a:ext cx="4629412" cy="1030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8800"/>
              </a:lnSpc>
              <a:spcBef>
                <a:spcPct val="0"/>
              </a:spcBef>
            </a:pPr>
            <a:r>
              <a:rPr lang="zh-TW" altLang="en-US" sz="6000" u="none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換個角度想</a:t>
            </a:r>
            <a:endParaRPr lang="en-US" sz="6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68919" r="6901"/>
          <a:stretch>
            <a:fillRect/>
          </a:stretch>
        </p:blipFill>
        <p:spPr>
          <a:xfrm>
            <a:off x="0" y="0"/>
            <a:ext cx="8253346" cy="12777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23" t="77532" r="4960" b="7553"/>
          <a:stretch>
            <a:fillRect/>
          </a:stretch>
        </p:blipFill>
        <p:spPr>
          <a:xfrm>
            <a:off x="3668203" y="0"/>
            <a:ext cx="14619797" cy="1277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15385" r="10984" b="53533"/>
          <a:stretch>
            <a:fillRect/>
          </a:stretch>
        </p:blipFill>
        <p:spPr>
          <a:xfrm>
            <a:off x="10396603" y="9009210"/>
            <a:ext cx="7891397" cy="12777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23" t="77532" r="4960" b="7553"/>
          <a:stretch>
            <a:fillRect/>
          </a:stretch>
        </p:blipFill>
        <p:spPr>
          <a:xfrm rot="-10800000">
            <a:off x="0" y="9009210"/>
            <a:ext cx="14619797" cy="12777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347" r="347" b="10409"/>
          <a:stretch>
            <a:fillRect/>
          </a:stretch>
        </p:blipFill>
        <p:spPr>
          <a:xfrm>
            <a:off x="6478769" y="1397434"/>
            <a:ext cx="5330462" cy="7492131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657946" y="1601888"/>
            <a:ext cx="4972109" cy="7121325"/>
            <a:chOff x="0" y="0"/>
            <a:chExt cx="443357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lnTo>
                    <a:pt x="2217420" y="0"/>
                  </a:ln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8"/>
              <a:stretch>
                <a:fillRect l="-1149" t="-11789" r="-8104" b="-2632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40860" y="5575134"/>
            <a:ext cx="942867" cy="9720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552688" y="5515618"/>
            <a:ext cx="1081512" cy="10910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0388" y="5515618"/>
            <a:ext cx="1081512" cy="109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1000"/>
          </a:blip>
          <a:srcRect t="24218" b="20093"/>
          <a:stretch>
            <a:fillRect/>
          </a:stretch>
        </p:blipFill>
        <p:spPr>
          <a:xfrm>
            <a:off x="2502079" y="1028700"/>
            <a:ext cx="13283843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1000"/>
          </a:blip>
          <a:srcRect t="17773" b="26539"/>
          <a:stretch>
            <a:fillRect/>
          </a:stretch>
        </p:blipFill>
        <p:spPr>
          <a:xfrm>
            <a:off x="2502079" y="5143500"/>
            <a:ext cx="13283843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96026" y="3035512"/>
            <a:ext cx="1169594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zh-TW" altLang="en-US" sz="14400" u="none" spc="719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淺談</a:t>
            </a:r>
            <a:r>
              <a:rPr lang="en-US" altLang="zh-TW" sz="14400" u="none" spc="719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SEL</a:t>
            </a:r>
            <a:endParaRPr lang="en-US" sz="14400" u="none" spc="719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084" t="17838"/>
          <a:stretch>
            <a:fillRect/>
          </a:stretch>
        </p:blipFill>
        <p:spPr>
          <a:xfrm>
            <a:off x="0" y="0"/>
            <a:ext cx="3679386" cy="3591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9084" t="17962"/>
          <a:stretch>
            <a:fillRect/>
          </a:stretch>
        </p:blipFill>
        <p:spPr>
          <a:xfrm rot="-10800000">
            <a:off x="14569905" y="6649318"/>
            <a:ext cx="3718095" cy="36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9000"/>
          </a:blip>
          <a:srcRect l="21975" b="35237"/>
          <a:stretch>
            <a:fillRect/>
          </a:stretch>
        </p:blipFill>
        <p:spPr>
          <a:xfrm>
            <a:off x="0" y="5981027"/>
            <a:ext cx="5638800" cy="4305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47" r="347" b="14074"/>
          <a:stretch>
            <a:fillRect/>
          </a:stretch>
        </p:blipFill>
        <p:spPr>
          <a:xfrm>
            <a:off x="2961842" y="1810789"/>
            <a:ext cx="4487061" cy="604866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30217" y="2115879"/>
            <a:ext cx="3950311" cy="5657850"/>
            <a:chOff x="0" y="0"/>
            <a:chExt cx="443357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lnTo>
                    <a:pt x="2217420" y="0"/>
                  </a:ln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5"/>
              <a:stretch>
                <a:fillRect l="-95038" r="-198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122684" y="7498098"/>
            <a:ext cx="6041631" cy="978113"/>
            <a:chOff x="0" y="0"/>
            <a:chExt cx="7385826" cy="11957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65892" r="6901"/>
          <a:stretch>
            <a:fillRect/>
          </a:stretch>
        </p:blipFill>
        <p:spPr>
          <a:xfrm rot="-10800000">
            <a:off x="11625487" y="0"/>
            <a:ext cx="6662513" cy="11319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0744"/>
          <a:stretch>
            <a:fillRect/>
          </a:stretch>
        </p:blipFill>
        <p:spPr>
          <a:xfrm rot="-10800000">
            <a:off x="12587640" y="618321"/>
            <a:ext cx="5700360" cy="894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1949" y="2662223"/>
            <a:ext cx="1229107" cy="12399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b="12923"/>
          <a:stretch>
            <a:fillRect/>
          </a:stretch>
        </p:blipFill>
        <p:spPr>
          <a:xfrm>
            <a:off x="0" y="0"/>
            <a:ext cx="2399103" cy="20220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54868" y="8260416"/>
            <a:ext cx="1104432" cy="113858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435684" y="3237328"/>
            <a:ext cx="7823616" cy="11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79"/>
              </a:lnSpc>
            </a:pPr>
            <a:r>
              <a:rPr lang="zh-TW" altLang="en-US" sz="6000" spc="439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12" action="ppaction://hlinkfile"/>
              </a:rPr>
              <a:t>真情告白</a:t>
            </a:r>
            <a:endParaRPr lang="en-US" sz="6000" u="none" spc="439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4630" y="397101"/>
            <a:ext cx="15073366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en-US" altLang="zh-TW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SEL 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是社會</a:t>
            </a:r>
            <a:r>
              <a:rPr lang="zh-TW" altLang="en-US" sz="8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情緒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endParaRPr lang="en-US" altLang="zh-TW" sz="8000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en-US" altLang="zh-TW" sz="6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6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Social Emotional Learning) </a:t>
            </a:r>
            <a:endParaRPr lang="en-US" sz="6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94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19399" y="3178596"/>
            <a:ext cx="145446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美國「課業、社交與情緒學習組織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CASEL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）提出的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概念。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情緒教育的一種，包含理解自己和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的情緒、處理壓力、同理與社交能力。</a:t>
            </a:r>
          </a:p>
        </p:txBody>
      </p:sp>
    </p:spTree>
    <p:extLst>
      <p:ext uri="{BB962C8B-B14F-4D97-AF65-F5344CB8AC3E}">
        <p14:creationId xmlns:p14="http://schemas.microsoft.com/office/powerpoint/2010/main" val="17008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4630" y="397101"/>
            <a:ext cx="1507336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en-US" altLang="zh-TW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SEL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8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五大核心能力</a:t>
            </a:r>
            <a:endParaRPr lang="en-US" sz="6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94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19399" y="3178596"/>
            <a:ext cx="145446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  <a:hlinkClick r:id="rId9" action="ppaction://hlinksldjump"/>
              </a:rPr>
              <a:t>自我覺察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  <a:hlinkClick r:id="rId9" action="ppaction://hlinksldjump"/>
              </a:rPr>
              <a:t>(Self-awareness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自己的情緒、價值觀和優勢。 </a:t>
            </a: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自我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(Self-management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自己的情緒、行為與時間，以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達成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</a:p>
        </p:txBody>
      </p:sp>
      <p:sp>
        <p:nvSpPr>
          <p:cNvPr id="16" name="矩形 15"/>
          <p:cNvSpPr/>
          <p:nvPr/>
        </p:nvSpPr>
        <p:spPr>
          <a:xfrm>
            <a:off x="8059408" y="4958834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SEL </a:t>
            </a:r>
            <a:r>
              <a:rPr lang="zh-TW" altLang="en-US" dirty="0"/>
              <a:t>的五大核心能力</a:t>
            </a:r>
          </a:p>
        </p:txBody>
      </p:sp>
    </p:spTree>
    <p:extLst>
      <p:ext uri="{BB962C8B-B14F-4D97-AF65-F5344CB8AC3E}">
        <p14:creationId xmlns:p14="http://schemas.microsoft.com/office/powerpoint/2010/main" val="3170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4630" y="397101"/>
            <a:ext cx="1507336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en-US" altLang="zh-TW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SEL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8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五大核心能力</a:t>
            </a:r>
            <a:endParaRPr lang="en-US" sz="6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94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19399" y="3178596"/>
            <a:ext cx="145446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社會覺察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(Social awareness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理解他人的觀點、同理他人，並對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周遭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有所覺察。 </a:t>
            </a: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人際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技巧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(Relationship skills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有效溝通、合作、處理衝突和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建立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良好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人際關係。</a:t>
            </a:r>
          </a:p>
        </p:txBody>
      </p:sp>
    </p:spTree>
    <p:extLst>
      <p:ext uri="{BB962C8B-B14F-4D97-AF65-F5344CB8AC3E}">
        <p14:creationId xmlns:p14="http://schemas.microsoft.com/office/powerpoint/2010/main" val="42272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4630" y="397101"/>
            <a:ext cx="1507336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en-US" altLang="zh-TW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SEL</a:t>
            </a:r>
            <a:r>
              <a:rPr lang="zh-TW" altLang="en-US" sz="80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8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五大核心能力</a:t>
            </a:r>
            <a:endParaRPr lang="en-US" sz="6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178596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94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664588"/>
            <a:ext cx="942867" cy="9720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19399" y="3178596"/>
            <a:ext cx="145446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負責任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的決策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(Responsible 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decision</a:t>
            </a: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making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評估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行為後果，並做出符合道德、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利己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益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人的決定</a:t>
            </a:r>
          </a:p>
        </p:txBody>
      </p:sp>
      <p:sp>
        <p:nvSpPr>
          <p:cNvPr id="17" name="六角星形 16">
            <a:hlinkClick r:id="rId9" action="ppaction://hlinksldjump"/>
          </p:cNvPr>
          <p:cNvSpPr/>
          <p:nvPr/>
        </p:nvSpPr>
        <p:spPr>
          <a:xfrm>
            <a:off x="14401800" y="7277100"/>
            <a:ext cx="1304927" cy="1278433"/>
          </a:xfrm>
          <a:prstGeom prst="star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4630" y="397101"/>
            <a:ext cx="15073366" cy="1030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6000" u="none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自我覺察的教學策略</a:t>
            </a:r>
            <a:endParaRPr lang="en-US" sz="6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16440055" y="4297699"/>
            <a:ext cx="1847945" cy="53018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8000"/>
          </a:blip>
          <a:srcRect l="13" t="14091" r="71792" b="3577"/>
          <a:stretch>
            <a:fillRect/>
          </a:stretch>
        </p:blipFill>
        <p:spPr>
          <a:xfrm rot="-10800000">
            <a:off x="0" y="4297699"/>
            <a:ext cx="1847945" cy="5301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110" b="48817"/>
          <a:stretch>
            <a:fillRect/>
          </a:stretch>
        </p:blipFill>
        <p:spPr>
          <a:xfrm>
            <a:off x="0" y="8555533"/>
            <a:ext cx="3695890" cy="1731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0110" b="48817"/>
          <a:stretch>
            <a:fillRect/>
          </a:stretch>
        </p:blipFill>
        <p:spPr>
          <a:xfrm>
            <a:off x="14592110" y="8555533"/>
            <a:ext cx="3695890" cy="17314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581275" y="3314700"/>
            <a:ext cx="13125450" cy="5943600"/>
            <a:chOff x="0" y="0"/>
            <a:chExt cx="5571921" cy="2638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71922" cy="2638515"/>
            </a:xfrm>
            <a:custGeom>
              <a:avLst/>
              <a:gdLst/>
              <a:ahLst/>
              <a:cxnLst/>
              <a:rect l="l" t="t" r="r" b="b"/>
              <a:pathLst>
                <a:path w="5571922" h="2638515">
                  <a:moveTo>
                    <a:pt x="5447461" y="2638515"/>
                  </a:moveTo>
                  <a:lnTo>
                    <a:pt x="124460" y="2638515"/>
                  </a:lnTo>
                  <a:cubicBezTo>
                    <a:pt x="55880" y="2638515"/>
                    <a:pt x="0" y="2582635"/>
                    <a:pt x="0" y="2514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7461" y="0"/>
                  </a:lnTo>
                  <a:cubicBezTo>
                    <a:pt x="5516042" y="0"/>
                    <a:pt x="5571922" y="55880"/>
                    <a:pt x="5571922" y="124460"/>
                  </a:cubicBezTo>
                  <a:lnTo>
                    <a:pt x="5571922" y="2514055"/>
                  </a:lnTo>
                  <a:cubicBezTo>
                    <a:pt x="5571922" y="2582635"/>
                    <a:pt x="5516042" y="2638515"/>
                    <a:pt x="5447461" y="26385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09745" y="2705101"/>
            <a:ext cx="11391404" cy="94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endParaRPr lang="en-US" altLang="zh-TW" sz="6000" dirty="0" smtClean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414C6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6000" dirty="0">
              <a:solidFill>
                <a:srgbClr val="414C6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266621" y="4973445"/>
            <a:ext cx="11754759" cy="3710192"/>
            <a:chOff x="0" y="0"/>
            <a:chExt cx="3290570" cy="32956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2266" cy="1489180"/>
            </a:xfrm>
            <a:custGeom>
              <a:avLst/>
              <a:gdLst/>
              <a:ahLst/>
              <a:cxnLst/>
              <a:rect l="l" t="t" r="r" b="b"/>
              <a:pathLst>
                <a:path w="5372266" h="1489180">
                  <a:moveTo>
                    <a:pt x="5372266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5372266" y="0"/>
                  </a:lnTo>
                  <a:lnTo>
                    <a:pt x="5372266" y="5227"/>
                  </a:lnTo>
                  <a:close/>
                  <a:moveTo>
                    <a:pt x="5372266" y="211713"/>
                  </a:moveTo>
                  <a:lnTo>
                    <a:pt x="0" y="211713"/>
                  </a:lnTo>
                  <a:lnTo>
                    <a:pt x="0" y="216941"/>
                  </a:lnTo>
                  <a:lnTo>
                    <a:pt x="5372266" y="216941"/>
                  </a:lnTo>
                  <a:lnTo>
                    <a:pt x="5372266" y="211713"/>
                  </a:lnTo>
                  <a:close/>
                  <a:moveTo>
                    <a:pt x="5372266" y="424080"/>
                  </a:moveTo>
                  <a:lnTo>
                    <a:pt x="0" y="424080"/>
                  </a:lnTo>
                  <a:lnTo>
                    <a:pt x="0" y="429307"/>
                  </a:lnTo>
                  <a:lnTo>
                    <a:pt x="5372266" y="429307"/>
                  </a:lnTo>
                  <a:lnTo>
                    <a:pt x="5372266" y="424080"/>
                  </a:lnTo>
                  <a:close/>
                  <a:moveTo>
                    <a:pt x="5372266" y="635793"/>
                  </a:moveTo>
                  <a:lnTo>
                    <a:pt x="0" y="635793"/>
                  </a:lnTo>
                  <a:lnTo>
                    <a:pt x="0" y="641020"/>
                  </a:lnTo>
                  <a:lnTo>
                    <a:pt x="5372266" y="641020"/>
                  </a:lnTo>
                  <a:lnTo>
                    <a:pt x="5372266" y="635793"/>
                  </a:lnTo>
                  <a:close/>
                  <a:moveTo>
                    <a:pt x="5372266" y="847506"/>
                  </a:moveTo>
                  <a:lnTo>
                    <a:pt x="0" y="847506"/>
                  </a:lnTo>
                  <a:lnTo>
                    <a:pt x="0" y="852733"/>
                  </a:lnTo>
                  <a:lnTo>
                    <a:pt x="5372266" y="852733"/>
                  </a:lnTo>
                  <a:lnTo>
                    <a:pt x="5372266" y="847506"/>
                  </a:lnTo>
                  <a:close/>
                  <a:moveTo>
                    <a:pt x="5372266" y="1059873"/>
                  </a:moveTo>
                  <a:lnTo>
                    <a:pt x="0" y="1059873"/>
                  </a:lnTo>
                  <a:lnTo>
                    <a:pt x="0" y="1065100"/>
                  </a:lnTo>
                  <a:lnTo>
                    <a:pt x="5372266" y="1065100"/>
                  </a:lnTo>
                  <a:lnTo>
                    <a:pt x="5372266" y="1059873"/>
                  </a:lnTo>
                  <a:close/>
                  <a:moveTo>
                    <a:pt x="5372266" y="1271586"/>
                  </a:moveTo>
                  <a:lnTo>
                    <a:pt x="0" y="1271586"/>
                  </a:lnTo>
                  <a:lnTo>
                    <a:pt x="0" y="1276813"/>
                  </a:lnTo>
                  <a:lnTo>
                    <a:pt x="5372266" y="1276813"/>
                  </a:lnTo>
                  <a:lnTo>
                    <a:pt x="5372266" y="1271586"/>
                  </a:lnTo>
                  <a:close/>
                  <a:moveTo>
                    <a:pt x="5372266" y="1483952"/>
                  </a:moveTo>
                  <a:lnTo>
                    <a:pt x="0" y="1483952"/>
                  </a:lnTo>
                  <a:lnTo>
                    <a:pt x="0" y="1489180"/>
                  </a:lnTo>
                  <a:lnTo>
                    <a:pt x="5372266" y="1489180"/>
                  </a:lnTo>
                  <a:lnTo>
                    <a:pt x="5372266" y="1483952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2453" b="29607"/>
          <a:stretch>
            <a:fillRect/>
          </a:stretch>
        </p:blipFill>
        <p:spPr>
          <a:xfrm>
            <a:off x="5944155" y="9640450"/>
            <a:ext cx="6399690" cy="646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87866" y="4171472"/>
            <a:ext cx="942867" cy="972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3196" y="4307385"/>
            <a:ext cx="942867" cy="9720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19399" y="3178596"/>
            <a:ext cx="145446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情緒詞彙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用情緒詞彙簽到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下課回饋券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識別優點與弱勢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建立自信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成長思維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笑臉 15">
            <a:hlinkClick r:id="rId9" action="ppaction://hlinksldjump"/>
          </p:cNvPr>
          <p:cNvSpPr/>
          <p:nvPr/>
        </p:nvSpPr>
        <p:spPr>
          <a:xfrm>
            <a:off x="13649327" y="7200900"/>
            <a:ext cx="2057400" cy="15240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14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6" t="6189"/>
          <a:stretch>
            <a:fillRect/>
          </a:stretch>
        </p:blipFill>
        <p:spPr>
          <a:xfrm rot="-8480059">
            <a:off x="15126096" y="-733160"/>
            <a:ext cx="4266407" cy="32397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00400" y="1727436"/>
            <a:ext cx="12344400" cy="95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zh-TW" altLang="en-US" sz="60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/>
              </a:rPr>
              <a:t>在</a:t>
            </a:r>
            <a:r>
              <a:rPr lang="zh-TW" altLang="en-US" sz="6000" u="none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/>
              </a:rPr>
              <a:t>一起會更好</a:t>
            </a:r>
            <a:endParaRPr lang="en-US" sz="60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626928" y="7094645"/>
            <a:ext cx="6565762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endParaRPr lang="en-US" sz="2100" u="none" dirty="0">
              <a:solidFill>
                <a:srgbClr val="414C64"/>
              </a:solidFill>
              <a:latin typeface="Jua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46297" t="2990" b="25329"/>
          <a:stretch>
            <a:fillRect/>
          </a:stretch>
        </p:blipFill>
        <p:spPr>
          <a:xfrm rot="-5400000">
            <a:off x="416670" y="7194337"/>
            <a:ext cx="2675993" cy="35093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9960"/>
          <a:stretch>
            <a:fillRect/>
          </a:stretch>
        </p:blipFill>
        <p:spPr>
          <a:xfrm>
            <a:off x="1336531" y="9073894"/>
            <a:ext cx="4179830" cy="1213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6531" y="1028700"/>
            <a:ext cx="946057" cy="97531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91001" y="8356379"/>
            <a:ext cx="1174878" cy="1185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7800" y="1028699"/>
            <a:ext cx="15811499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000"/>
              </a:lnSpc>
              <a:spcBef>
                <a:spcPct val="0"/>
              </a:spcBef>
            </a:pPr>
            <a:endParaRPr lang="en-US" altLang="zh-TW" sz="8000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r>
              <a:rPr lang="zh-TW" altLang="en-US" sz="96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是貴人</a:t>
            </a:r>
            <a:r>
              <a:rPr lang="en-US" altLang="zh-TW" sz="96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endParaRPr lang="en-US" altLang="zh-TW" sz="9600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r>
              <a:rPr lang="zh-TW" altLang="en-US" sz="96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是陪伴</a:t>
            </a:r>
            <a:r>
              <a:rPr lang="en-US" altLang="zh-TW" sz="96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endParaRPr lang="en-US" altLang="zh-TW" sz="8000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endParaRPr lang="en-US" altLang="zh-TW" sz="8000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endParaRPr lang="en-US" altLang="zh-TW" sz="8000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endParaRPr lang="en-US" sz="8000" u="none" spc="400" dirty="0">
              <a:solidFill>
                <a:srgbClr val="BB5265"/>
              </a:solidFill>
              <a:latin typeface="Lazydog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67544">
            <a:off x="-1791653" y="-480016"/>
            <a:ext cx="5266807" cy="38447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120164" y="1022477"/>
            <a:ext cx="1409900" cy="14223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2357"/>
          <a:stretch>
            <a:fillRect/>
          </a:stretch>
        </p:blipFill>
        <p:spPr>
          <a:xfrm rot="-2908495">
            <a:off x="14670931" y="7399412"/>
            <a:ext cx="5176738" cy="33135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r="8415"/>
          <a:stretch>
            <a:fillRect/>
          </a:stretch>
        </p:blipFill>
        <p:spPr>
          <a:xfrm>
            <a:off x="13332591" y="9144961"/>
            <a:ext cx="4955409" cy="1023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47779" y="6020015"/>
            <a:ext cx="823042" cy="848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7800" y="1028699"/>
            <a:ext cx="15811499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000"/>
              </a:lnSpc>
              <a:spcBef>
                <a:spcPct val="0"/>
              </a:spcBef>
            </a:pPr>
            <a:endParaRPr lang="en-US" altLang="zh-TW" sz="8000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endParaRPr lang="en-US" altLang="zh-TW" sz="8000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endParaRPr lang="en-US" altLang="zh-TW" sz="8000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r>
              <a:rPr lang="zh-TW" altLang="en-US" sz="8000" b="1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因為有您的支持</a:t>
            </a:r>
            <a:endParaRPr lang="en-US" altLang="zh-TW" sz="8000" b="1" spc="40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8000"/>
              </a:lnSpc>
              <a:spcBef>
                <a:spcPct val="0"/>
              </a:spcBef>
            </a:pPr>
            <a:r>
              <a:rPr lang="zh-TW" altLang="en-US" sz="8000" b="1" spc="40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8000" b="1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zh-TW" altLang="en-US" sz="8000" b="1" u="none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初任教師的每一步都更加踏實 </a:t>
            </a:r>
            <a:endParaRPr lang="en-US" altLang="zh-TW" sz="8000" b="1" u="none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endParaRPr lang="en-US" sz="8000" u="none" spc="400" dirty="0">
              <a:solidFill>
                <a:srgbClr val="BB5265"/>
              </a:solidFill>
              <a:latin typeface="Lazydog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67544">
            <a:off x="-1791653" y="-480016"/>
            <a:ext cx="5266807" cy="38447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120164" y="1022477"/>
            <a:ext cx="1409900" cy="14223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2357"/>
          <a:stretch>
            <a:fillRect/>
          </a:stretch>
        </p:blipFill>
        <p:spPr>
          <a:xfrm rot="-2908495">
            <a:off x="14670931" y="7399412"/>
            <a:ext cx="5176738" cy="33135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r="8415"/>
          <a:stretch>
            <a:fillRect/>
          </a:stretch>
        </p:blipFill>
        <p:spPr>
          <a:xfrm>
            <a:off x="13332591" y="9144961"/>
            <a:ext cx="4955409" cy="1023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47779" y="6020015"/>
            <a:ext cx="823042" cy="8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1800" y="1761535"/>
            <a:ext cx="13944399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800"/>
              </a:lnSpc>
            </a:pPr>
            <a:r>
              <a:rPr lang="zh-TW" altLang="en-US" sz="66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您</a:t>
            </a:r>
            <a:r>
              <a:rPr lang="zh-TW" altLang="en-US" sz="66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覺得初任教師在班級經營與親師溝通時會碰到那些問題</a:t>
            </a:r>
            <a:r>
              <a:rPr lang="en-US" altLang="zh-TW" sz="66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66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6297" t="2990" b="25329"/>
          <a:stretch>
            <a:fillRect/>
          </a:stretch>
        </p:blipFill>
        <p:spPr>
          <a:xfrm rot="-5400000">
            <a:off x="15195337" y="7194337"/>
            <a:ext cx="2675993" cy="350933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32127" y="4846499"/>
            <a:ext cx="11445673" cy="978113"/>
            <a:chOff x="0" y="0"/>
            <a:chExt cx="5449919" cy="11957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69197" y="6908611"/>
            <a:ext cx="11448070" cy="1206689"/>
            <a:chOff x="0" y="0"/>
            <a:chExt cx="5449919" cy="11957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9960"/>
          <a:stretch>
            <a:fillRect/>
          </a:stretch>
        </p:blipFill>
        <p:spPr>
          <a:xfrm flipH="1">
            <a:off x="11918654" y="9073894"/>
            <a:ext cx="4179830" cy="12131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l="18140" t="52369" r="11307"/>
          <a:stretch>
            <a:fillRect/>
          </a:stretch>
        </p:blipFill>
        <p:spPr>
          <a:xfrm>
            <a:off x="0" y="0"/>
            <a:ext cx="5503271" cy="17043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 t="14233" r="45191"/>
          <a:stretch>
            <a:fillRect/>
          </a:stretch>
        </p:blipFill>
        <p:spPr>
          <a:xfrm>
            <a:off x="-12331" y="0"/>
            <a:ext cx="1228113" cy="278188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857362" y="7244562"/>
            <a:ext cx="1105990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  <a:spcBef>
                <a:spcPct val="0"/>
              </a:spcBef>
            </a:pPr>
            <a:r>
              <a:rPr lang="zh-TW" altLang="en-US" sz="5400" u="none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組內討論選出</a:t>
            </a:r>
            <a:r>
              <a:rPr lang="zh-TW" altLang="en-US" sz="5400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lang="en-US" altLang="zh-TW" sz="5400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5400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個問題</a:t>
            </a:r>
            <a:endParaRPr lang="en-US" altLang="zh-TW" sz="5400" u="none" dirty="0" smtClean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828800" y="5322115"/>
            <a:ext cx="762000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  <a:spcBef>
                <a:spcPct val="0"/>
              </a:spcBef>
            </a:pPr>
            <a:r>
              <a:rPr lang="zh-TW" altLang="en-US" sz="5400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請各自寫下您的想法</a:t>
            </a:r>
            <a:endParaRPr lang="en-US" sz="5400" dirty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06571" y="6081152"/>
            <a:ext cx="1044457" cy="1053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1" t="33702" r="28634"/>
          <a:stretch>
            <a:fillRect/>
          </a:stretch>
        </p:blipFill>
        <p:spPr>
          <a:xfrm rot="-5400000">
            <a:off x="1557318" y="5788655"/>
            <a:ext cx="2941027" cy="60556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47" r="347" b="29898"/>
          <a:stretch>
            <a:fillRect/>
          </a:stretch>
        </p:blipFill>
        <p:spPr>
          <a:xfrm>
            <a:off x="11991541" y="2842983"/>
            <a:ext cx="5267759" cy="5793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r="42970" b="39614"/>
          <a:stretch>
            <a:fillRect/>
          </a:stretch>
        </p:blipFill>
        <p:spPr>
          <a:xfrm rot="-5400000">
            <a:off x="14094931" y="-1687117"/>
            <a:ext cx="2505952" cy="58801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123" t="77532" r="4960" b="7553"/>
          <a:stretch>
            <a:fillRect/>
          </a:stretch>
        </p:blipFill>
        <p:spPr>
          <a:xfrm rot="-10800000">
            <a:off x="0" y="0"/>
            <a:ext cx="14619797" cy="1277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23" t="77532" r="4960" b="7553"/>
          <a:stretch>
            <a:fillRect/>
          </a:stretch>
        </p:blipFill>
        <p:spPr>
          <a:xfrm rot="-10800000">
            <a:off x="3668203" y="9009210"/>
            <a:ext cx="14619797" cy="12777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1181100" y="7064303"/>
            <a:ext cx="864842" cy="8757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998375" y="8514165"/>
            <a:ext cx="864842" cy="8757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068107" y="7664280"/>
            <a:ext cx="942867" cy="972028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199677" y="3124826"/>
            <a:ext cx="4851486" cy="5331304"/>
            <a:chOff x="0" y="0"/>
            <a:chExt cx="57785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11"/>
              <a:stretch>
                <a:fillRect l="-40059" r="-48516" b="-14402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222167" y="661987"/>
            <a:ext cx="9703497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66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依據</a:t>
            </a:r>
            <a:r>
              <a:rPr lang="zh-TW" altLang="en-US" sz="66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您的實務</a:t>
            </a:r>
            <a:r>
              <a:rPr lang="zh-TW" altLang="en-US" sz="66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經驗</a:t>
            </a:r>
            <a:endParaRPr lang="en-US" altLang="zh-TW" sz="6600" spc="400" dirty="0" smtClean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8800"/>
              </a:lnSpc>
              <a:spcBef>
                <a:spcPct val="0"/>
              </a:spcBef>
            </a:pPr>
            <a:r>
              <a:rPr lang="zh-TW" altLang="en-US" sz="6600" spc="400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您</a:t>
            </a:r>
            <a:r>
              <a:rPr lang="zh-TW" altLang="en-US" sz="66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會如何處理這些問題</a:t>
            </a:r>
            <a:r>
              <a:rPr lang="en-US" altLang="zh-TW" sz="6600" spc="400" dirty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6600" u="none" spc="400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48157" y="4225860"/>
            <a:ext cx="887972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zh-TW" altLang="en-US" sz="5400" u="none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每組選出兩個問題進行討論</a:t>
            </a:r>
            <a:endParaRPr lang="en-US" sz="5400" u="none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737072" y="1781737"/>
            <a:ext cx="1044457" cy="1053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1000"/>
          </a:blip>
          <a:srcRect t="24218" b="20093"/>
          <a:stretch>
            <a:fillRect/>
          </a:stretch>
        </p:blipFill>
        <p:spPr>
          <a:xfrm>
            <a:off x="2502079" y="1028700"/>
            <a:ext cx="13283843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1000"/>
          </a:blip>
          <a:srcRect t="17773" b="26539"/>
          <a:stretch>
            <a:fillRect/>
          </a:stretch>
        </p:blipFill>
        <p:spPr>
          <a:xfrm>
            <a:off x="2502079" y="5143500"/>
            <a:ext cx="13283843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96026" y="3035512"/>
            <a:ext cx="1169594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zh-TW" altLang="en-US" sz="14400" u="none" spc="719" dirty="0" smtClean="0">
                <a:solidFill>
                  <a:srgbClr val="BB526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班級經營</a:t>
            </a:r>
            <a:endParaRPr lang="en-US" sz="14400" u="none" spc="719" dirty="0">
              <a:solidFill>
                <a:srgbClr val="BB526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084" t="17838"/>
          <a:stretch>
            <a:fillRect/>
          </a:stretch>
        </p:blipFill>
        <p:spPr>
          <a:xfrm>
            <a:off x="0" y="0"/>
            <a:ext cx="3679386" cy="3591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9084" t="17962"/>
          <a:stretch>
            <a:fillRect/>
          </a:stretch>
        </p:blipFill>
        <p:spPr>
          <a:xfrm rot="-10800000">
            <a:off x="14569905" y="6649318"/>
            <a:ext cx="3718095" cy="3637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6000"/>
          </a:blip>
          <a:srcRect l="28829" b="22640"/>
          <a:stretch>
            <a:fillRect/>
          </a:stretch>
        </p:blipFill>
        <p:spPr>
          <a:xfrm rot="-10800000">
            <a:off x="10658475" y="0"/>
            <a:ext cx="7629525" cy="76295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892" b="44845"/>
          <a:stretch>
            <a:fillRect/>
          </a:stretch>
        </p:blipFill>
        <p:spPr>
          <a:xfrm flipV="1">
            <a:off x="0" y="0"/>
            <a:ext cx="5679376" cy="2160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347" r="347" b="10409"/>
          <a:stretch>
            <a:fillRect/>
          </a:stretch>
        </p:blipFill>
        <p:spPr>
          <a:xfrm>
            <a:off x="1028700" y="1766169"/>
            <a:ext cx="5330462" cy="7492131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7877" y="1951572"/>
            <a:ext cx="4972109" cy="7121325"/>
            <a:chOff x="0" y="0"/>
            <a:chExt cx="443357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lnTo>
                    <a:pt x="2217420" y="0"/>
                  </a:ln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7"/>
              <a:stretch>
                <a:fillRect l="-30238" t="-5307" b="-3109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070094" y="5695176"/>
            <a:ext cx="5189206" cy="2974205"/>
            <a:chOff x="0" y="0"/>
            <a:chExt cx="3290570" cy="32956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0032" cy="1122504"/>
            </a:xfrm>
            <a:custGeom>
              <a:avLst/>
              <a:gdLst/>
              <a:ahLst/>
              <a:cxnLst/>
              <a:rect l="l" t="t" r="r" b="b"/>
              <a:pathLst>
                <a:path w="2230032" h="1122504">
                  <a:moveTo>
                    <a:pt x="2230032" y="3940"/>
                  </a:moveTo>
                  <a:lnTo>
                    <a:pt x="0" y="3940"/>
                  </a:lnTo>
                  <a:lnTo>
                    <a:pt x="0" y="0"/>
                  </a:lnTo>
                  <a:lnTo>
                    <a:pt x="2230032" y="0"/>
                  </a:lnTo>
                  <a:lnTo>
                    <a:pt x="2230032" y="3940"/>
                  </a:lnTo>
                  <a:close/>
                  <a:moveTo>
                    <a:pt x="2230032" y="159584"/>
                  </a:moveTo>
                  <a:lnTo>
                    <a:pt x="0" y="159584"/>
                  </a:lnTo>
                  <a:lnTo>
                    <a:pt x="0" y="163524"/>
                  </a:lnTo>
                  <a:lnTo>
                    <a:pt x="2230032" y="163524"/>
                  </a:lnTo>
                  <a:lnTo>
                    <a:pt x="2230032" y="159584"/>
                  </a:lnTo>
                  <a:close/>
                  <a:moveTo>
                    <a:pt x="2230032" y="319660"/>
                  </a:moveTo>
                  <a:lnTo>
                    <a:pt x="0" y="319660"/>
                  </a:lnTo>
                  <a:lnTo>
                    <a:pt x="0" y="323600"/>
                  </a:lnTo>
                  <a:lnTo>
                    <a:pt x="2230032" y="323600"/>
                  </a:lnTo>
                  <a:lnTo>
                    <a:pt x="2230032" y="319660"/>
                  </a:lnTo>
                  <a:close/>
                  <a:moveTo>
                    <a:pt x="2230032" y="479244"/>
                  </a:moveTo>
                  <a:lnTo>
                    <a:pt x="0" y="479244"/>
                  </a:lnTo>
                  <a:lnTo>
                    <a:pt x="0" y="483184"/>
                  </a:lnTo>
                  <a:lnTo>
                    <a:pt x="2230032" y="483184"/>
                  </a:lnTo>
                  <a:lnTo>
                    <a:pt x="2230032" y="479244"/>
                  </a:lnTo>
                  <a:close/>
                  <a:moveTo>
                    <a:pt x="2230032" y="638827"/>
                  </a:moveTo>
                  <a:lnTo>
                    <a:pt x="0" y="638827"/>
                  </a:lnTo>
                  <a:lnTo>
                    <a:pt x="0" y="642768"/>
                  </a:lnTo>
                  <a:lnTo>
                    <a:pt x="2230032" y="642768"/>
                  </a:lnTo>
                  <a:lnTo>
                    <a:pt x="2230032" y="638827"/>
                  </a:lnTo>
                  <a:close/>
                  <a:moveTo>
                    <a:pt x="2230032" y="798904"/>
                  </a:moveTo>
                  <a:lnTo>
                    <a:pt x="0" y="798904"/>
                  </a:lnTo>
                  <a:lnTo>
                    <a:pt x="0" y="802844"/>
                  </a:lnTo>
                  <a:lnTo>
                    <a:pt x="2230032" y="802844"/>
                  </a:lnTo>
                  <a:lnTo>
                    <a:pt x="2230032" y="798904"/>
                  </a:lnTo>
                  <a:close/>
                  <a:moveTo>
                    <a:pt x="2230032" y="958487"/>
                  </a:moveTo>
                  <a:lnTo>
                    <a:pt x="0" y="958487"/>
                  </a:lnTo>
                  <a:lnTo>
                    <a:pt x="0" y="962428"/>
                  </a:lnTo>
                  <a:lnTo>
                    <a:pt x="2230032" y="962428"/>
                  </a:lnTo>
                  <a:lnTo>
                    <a:pt x="2230032" y="958487"/>
                  </a:lnTo>
                  <a:close/>
                  <a:moveTo>
                    <a:pt x="2230032" y="1118564"/>
                  </a:moveTo>
                  <a:lnTo>
                    <a:pt x="0" y="1118564"/>
                  </a:lnTo>
                  <a:lnTo>
                    <a:pt x="0" y="1122504"/>
                  </a:lnTo>
                  <a:lnTo>
                    <a:pt x="2230032" y="1122504"/>
                  </a:lnTo>
                  <a:lnTo>
                    <a:pt x="2230032" y="1118564"/>
                  </a:lnTo>
                  <a:close/>
                </a:path>
              </a:pathLst>
            </a:custGeom>
            <a:solidFill>
              <a:srgbClr val="BB5265">
                <a:alpha val="49804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4555" y="1514714"/>
            <a:ext cx="1279477" cy="12907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83166" y="1823319"/>
            <a:ext cx="977613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zh-TW" altLang="en-US" sz="8000" u="none" spc="400" dirty="0" smtClean="0">
                <a:solidFill>
                  <a:srgbClr val="BB5265"/>
                </a:solidFill>
                <a:latin typeface="Lazydog Bold"/>
              </a:rPr>
              <a:t>傾聽的藝術</a:t>
            </a:r>
            <a:endParaRPr lang="en-US" sz="8000" u="none" spc="400" dirty="0">
              <a:solidFill>
                <a:srgbClr val="BB5265"/>
              </a:solidFill>
              <a:latin typeface="Lazydog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83166" y="4999504"/>
            <a:ext cx="4204737" cy="34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414C64"/>
              </a:solidFill>
              <a:latin typeface="Quicksan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787866" y="1028700"/>
            <a:ext cx="942867" cy="972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3207" b="28062"/>
          <a:stretch>
            <a:fillRect/>
          </a:stretch>
        </p:blipFill>
        <p:spPr>
          <a:xfrm rot="5400000">
            <a:off x="16308735" y="8307735"/>
            <a:ext cx="1951923" cy="20066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6000"/>
          </a:blip>
          <a:srcRect l="28829" b="22640"/>
          <a:stretch>
            <a:fillRect/>
          </a:stretch>
        </p:blipFill>
        <p:spPr>
          <a:xfrm rot="-10800000">
            <a:off x="0" y="0"/>
            <a:ext cx="7629525" cy="76295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75000"/>
          </a:blip>
          <a:srcRect t="16813" r="50864"/>
          <a:stretch>
            <a:fillRect/>
          </a:stretch>
        </p:blipFill>
        <p:spPr>
          <a:xfrm rot="-895971">
            <a:off x="16186138" y="-466559"/>
            <a:ext cx="2787243" cy="29905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41340" y="3055656"/>
            <a:ext cx="4096748" cy="5091473"/>
            <a:chOff x="0" y="0"/>
            <a:chExt cx="1739122" cy="21613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9122" cy="2161395"/>
            </a:xfrm>
            <a:custGeom>
              <a:avLst/>
              <a:gdLst/>
              <a:ahLst/>
              <a:cxnLst/>
              <a:rect l="l" t="t" r="r" b="b"/>
              <a:pathLst>
                <a:path w="1739122" h="2161395">
                  <a:moveTo>
                    <a:pt x="1614662" y="2161395"/>
                  </a:moveTo>
                  <a:lnTo>
                    <a:pt x="124460" y="2161395"/>
                  </a:lnTo>
                  <a:cubicBezTo>
                    <a:pt x="55880" y="2161395"/>
                    <a:pt x="0" y="2105515"/>
                    <a:pt x="0" y="2036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4662" y="0"/>
                  </a:lnTo>
                  <a:cubicBezTo>
                    <a:pt x="1683242" y="0"/>
                    <a:pt x="1739122" y="55880"/>
                    <a:pt x="1739122" y="124460"/>
                  </a:cubicBezTo>
                  <a:lnTo>
                    <a:pt x="1739122" y="2036935"/>
                  </a:lnTo>
                  <a:cubicBezTo>
                    <a:pt x="1739122" y="2105515"/>
                    <a:pt x="1683242" y="2161395"/>
                    <a:pt x="1614662" y="21613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06607" y="3325341"/>
            <a:ext cx="3566214" cy="710418"/>
            <a:chOff x="0" y="0"/>
            <a:chExt cx="6002435" cy="11957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03705" cy="1195732"/>
            </a:xfrm>
            <a:custGeom>
              <a:avLst/>
              <a:gdLst/>
              <a:ahLst/>
              <a:cxnLst/>
              <a:rect l="l" t="t" r="r" b="b"/>
              <a:pathLst>
                <a:path w="6003705" h="1195732">
                  <a:moveTo>
                    <a:pt x="5449985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5449985" y="0"/>
                  </a:lnTo>
                  <a:cubicBezTo>
                    <a:pt x="5756055" y="0"/>
                    <a:pt x="6003705" y="267705"/>
                    <a:pt x="6003705" y="598561"/>
                  </a:cubicBezTo>
                  <a:cubicBezTo>
                    <a:pt x="6002435" y="928044"/>
                    <a:pt x="5754785" y="1195732"/>
                    <a:pt x="5449985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027456" y="3429407"/>
            <a:ext cx="3524517" cy="46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>
                <a:solidFill>
                  <a:srgbClr val="861524"/>
                </a:solidFill>
                <a:latin typeface="Jua Bold"/>
              </a:rPr>
              <a:t>Add a main point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095626" y="3055656"/>
            <a:ext cx="4096748" cy="5086408"/>
            <a:chOff x="0" y="0"/>
            <a:chExt cx="1739122" cy="21592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39122" cy="2159245"/>
            </a:xfrm>
            <a:custGeom>
              <a:avLst/>
              <a:gdLst/>
              <a:ahLst/>
              <a:cxnLst/>
              <a:rect l="l" t="t" r="r" b="b"/>
              <a:pathLst>
                <a:path w="1739122" h="2159245">
                  <a:moveTo>
                    <a:pt x="1614662" y="2159245"/>
                  </a:moveTo>
                  <a:lnTo>
                    <a:pt x="124460" y="2159245"/>
                  </a:lnTo>
                  <a:cubicBezTo>
                    <a:pt x="55880" y="2159245"/>
                    <a:pt x="0" y="2103365"/>
                    <a:pt x="0" y="20347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4662" y="0"/>
                  </a:lnTo>
                  <a:cubicBezTo>
                    <a:pt x="1683242" y="0"/>
                    <a:pt x="1739122" y="55880"/>
                    <a:pt x="1739122" y="124460"/>
                  </a:cubicBezTo>
                  <a:lnTo>
                    <a:pt x="1739122" y="2034785"/>
                  </a:lnTo>
                  <a:cubicBezTo>
                    <a:pt x="1739122" y="2103365"/>
                    <a:pt x="1683242" y="2159245"/>
                    <a:pt x="1614662" y="21592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408427" y="3325341"/>
            <a:ext cx="3566214" cy="710418"/>
            <a:chOff x="0" y="0"/>
            <a:chExt cx="6002435" cy="11957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03705" cy="1195732"/>
            </a:xfrm>
            <a:custGeom>
              <a:avLst/>
              <a:gdLst/>
              <a:ahLst/>
              <a:cxnLst/>
              <a:rect l="l" t="t" r="r" b="b"/>
              <a:pathLst>
                <a:path w="6003705" h="1195732">
                  <a:moveTo>
                    <a:pt x="5449985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5449985" y="0"/>
                  </a:lnTo>
                  <a:cubicBezTo>
                    <a:pt x="5756055" y="0"/>
                    <a:pt x="6003705" y="267705"/>
                    <a:pt x="6003705" y="598561"/>
                  </a:cubicBezTo>
                  <a:cubicBezTo>
                    <a:pt x="6002435" y="928044"/>
                    <a:pt x="5754785" y="1195732"/>
                    <a:pt x="5449985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7429276" y="3429407"/>
            <a:ext cx="3524517" cy="46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800" u="none">
                <a:solidFill>
                  <a:srgbClr val="861524"/>
                </a:solidFill>
                <a:latin typeface="Jua Bold"/>
              </a:rPr>
              <a:t>Add a main point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449912" y="3098820"/>
            <a:ext cx="4096748" cy="5048308"/>
            <a:chOff x="0" y="0"/>
            <a:chExt cx="1739122" cy="21430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39122" cy="2143072"/>
            </a:xfrm>
            <a:custGeom>
              <a:avLst/>
              <a:gdLst/>
              <a:ahLst/>
              <a:cxnLst/>
              <a:rect l="l" t="t" r="r" b="b"/>
              <a:pathLst>
                <a:path w="1739122" h="2143072">
                  <a:moveTo>
                    <a:pt x="1614662" y="2143071"/>
                  </a:moveTo>
                  <a:lnTo>
                    <a:pt x="124460" y="2143071"/>
                  </a:lnTo>
                  <a:cubicBezTo>
                    <a:pt x="55880" y="2143071"/>
                    <a:pt x="0" y="2087191"/>
                    <a:pt x="0" y="20186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4662" y="0"/>
                  </a:lnTo>
                  <a:cubicBezTo>
                    <a:pt x="1683242" y="0"/>
                    <a:pt x="1739122" y="55880"/>
                    <a:pt x="1739122" y="124460"/>
                  </a:cubicBezTo>
                  <a:lnTo>
                    <a:pt x="1739122" y="2018611"/>
                  </a:lnTo>
                  <a:cubicBezTo>
                    <a:pt x="1739122" y="2087191"/>
                    <a:pt x="1683242" y="2143072"/>
                    <a:pt x="1614662" y="214307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715179" y="3325341"/>
            <a:ext cx="3566214" cy="710418"/>
            <a:chOff x="0" y="0"/>
            <a:chExt cx="6002435" cy="11957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003705" cy="1195732"/>
            </a:xfrm>
            <a:custGeom>
              <a:avLst/>
              <a:gdLst/>
              <a:ahLst/>
              <a:cxnLst/>
              <a:rect l="l" t="t" r="r" b="b"/>
              <a:pathLst>
                <a:path w="6003705" h="1195732">
                  <a:moveTo>
                    <a:pt x="5449985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5449985" y="0"/>
                  </a:lnTo>
                  <a:cubicBezTo>
                    <a:pt x="5756055" y="0"/>
                    <a:pt x="6003705" y="267705"/>
                    <a:pt x="6003705" y="598561"/>
                  </a:cubicBezTo>
                  <a:cubicBezTo>
                    <a:pt x="6002435" y="928044"/>
                    <a:pt x="5754785" y="1195732"/>
                    <a:pt x="5449985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736027" y="3429407"/>
            <a:ext cx="3524517" cy="46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800" u="none">
                <a:solidFill>
                  <a:srgbClr val="861524"/>
                </a:solidFill>
                <a:latin typeface="Jua Bold"/>
              </a:rPr>
              <a:t>Add a main point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17548" y="8829252"/>
            <a:ext cx="15252903" cy="507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endParaRPr lang="en-US" sz="2099" dirty="0">
              <a:solidFill>
                <a:srgbClr val="414C64"/>
              </a:solidFill>
              <a:latin typeface="Quicksan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6"/>
          <a:srcRect b="15736"/>
          <a:stretch>
            <a:fillRect/>
          </a:stretch>
        </p:blipFill>
        <p:spPr>
          <a:xfrm>
            <a:off x="0" y="0"/>
            <a:ext cx="2942791" cy="240015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00585" y="7505884"/>
            <a:ext cx="1081512" cy="10910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42900"/>
            <a:ext cx="17367449" cy="967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6" t="6189"/>
          <a:stretch>
            <a:fillRect/>
          </a:stretch>
        </p:blipFill>
        <p:spPr>
          <a:xfrm rot="-8480059">
            <a:off x="-1343292" y="7806038"/>
            <a:ext cx="4266407" cy="32397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575243">
            <a:off x="15250399" y="7943671"/>
            <a:ext cx="4444035" cy="32441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24000" y="2284910"/>
            <a:ext cx="14739807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zh-TW" altLang="en-US" sz="6600" b="1" u="none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孩子不在乎你有多</a:t>
            </a:r>
            <a:r>
              <a:rPr lang="zh-TW" altLang="en-US" sz="6600" b="1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博</a:t>
            </a:r>
            <a:r>
              <a:rPr lang="zh-TW" altLang="en-US" sz="6600" b="1" u="none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endParaRPr lang="en-US" altLang="zh-TW" sz="6600" b="1" u="none" dirty="0" smtClean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endParaRPr lang="en-US" altLang="zh-TW" sz="6600" b="1" dirty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endParaRPr lang="en-US" altLang="zh-TW" sz="6600" b="1" u="none" dirty="0" smtClean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endParaRPr lang="en-US" altLang="zh-TW" sz="6600" b="1" dirty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endParaRPr lang="en-US" altLang="zh-TW" sz="6600" b="1" u="none" dirty="0" smtClean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endParaRPr lang="en-US" sz="6600" b="1" dirty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zh-TW" altLang="en-US" sz="6600" b="1" u="none" dirty="0" smtClean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直到他們知道你有多關心他們</a:t>
            </a:r>
            <a:endParaRPr lang="en-US" sz="6600" b="1" u="none" dirty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92503" y="6282810"/>
            <a:ext cx="1081512" cy="109105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70158" y="8638253"/>
            <a:ext cx="1081512" cy="109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心形 17"/>
          <p:cNvSpPr/>
          <p:nvPr/>
        </p:nvSpPr>
        <p:spPr>
          <a:xfrm>
            <a:off x="6447254" y="3162300"/>
            <a:ext cx="5508018" cy="4114800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6" t="6189"/>
          <a:stretch>
            <a:fillRect/>
          </a:stretch>
        </p:blipFill>
        <p:spPr>
          <a:xfrm rot="-8480059">
            <a:off x="-1343292" y="7806038"/>
            <a:ext cx="4266407" cy="32397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575243">
            <a:off x="15250399" y="7943671"/>
            <a:ext cx="4444035" cy="324414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167413"/>
            <a:ext cx="4877798" cy="7016370"/>
            <a:chOff x="0" y="0"/>
            <a:chExt cx="2070688" cy="2978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0688" cy="2978539"/>
            </a:xfrm>
            <a:custGeom>
              <a:avLst/>
              <a:gdLst/>
              <a:ahLst/>
              <a:cxnLst/>
              <a:rect l="l" t="t" r="r" b="b"/>
              <a:pathLst>
                <a:path w="2070688" h="2978539">
                  <a:moveTo>
                    <a:pt x="1946228" y="2978539"/>
                  </a:moveTo>
                  <a:lnTo>
                    <a:pt x="124460" y="2978539"/>
                  </a:lnTo>
                  <a:cubicBezTo>
                    <a:pt x="55880" y="2978539"/>
                    <a:pt x="0" y="2922659"/>
                    <a:pt x="0" y="2854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228" y="0"/>
                  </a:lnTo>
                  <a:cubicBezTo>
                    <a:pt x="2014808" y="0"/>
                    <a:pt x="2070688" y="55880"/>
                    <a:pt x="2070688" y="124460"/>
                  </a:cubicBezTo>
                  <a:lnTo>
                    <a:pt x="2070688" y="2854079"/>
                  </a:lnTo>
                  <a:cubicBezTo>
                    <a:pt x="2070688" y="2922659"/>
                    <a:pt x="2014808" y="2978539"/>
                    <a:pt x="1946228" y="29785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69456" y="1311993"/>
            <a:ext cx="5517144" cy="1529517"/>
            <a:chOff x="0" y="0"/>
            <a:chExt cx="6002435" cy="10081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03705" cy="1008195"/>
            </a:xfrm>
            <a:custGeom>
              <a:avLst/>
              <a:gdLst/>
              <a:ahLst/>
              <a:cxnLst/>
              <a:rect l="l" t="t" r="r" b="b"/>
              <a:pathLst>
                <a:path w="6003705" h="1008195">
                  <a:moveTo>
                    <a:pt x="5449985" y="1008195"/>
                  </a:moveTo>
                  <a:lnTo>
                    <a:pt x="553720" y="1008195"/>
                  </a:lnTo>
                  <a:cubicBezTo>
                    <a:pt x="247650" y="1008195"/>
                    <a:pt x="0" y="782465"/>
                    <a:pt x="0" y="504667"/>
                  </a:cubicBezTo>
                  <a:cubicBezTo>
                    <a:pt x="0" y="225711"/>
                    <a:pt x="247650" y="0"/>
                    <a:pt x="553720" y="0"/>
                  </a:cubicBezTo>
                  <a:lnTo>
                    <a:pt x="5449985" y="0"/>
                  </a:lnTo>
                  <a:cubicBezTo>
                    <a:pt x="5756055" y="0"/>
                    <a:pt x="6003705" y="225711"/>
                    <a:pt x="6003705" y="504667"/>
                  </a:cubicBezTo>
                  <a:cubicBezTo>
                    <a:pt x="6002435" y="782465"/>
                    <a:pt x="5754785" y="1008195"/>
                    <a:pt x="5449985" y="1008195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33329" y="2148994"/>
            <a:ext cx="623427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zh-TW" altLang="en-US" sz="5400" dirty="0">
                <a:solidFill>
                  <a:srgbClr val="8615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共同建立規範</a:t>
            </a:r>
            <a:endParaRPr lang="en-US" sz="5400" u="none" dirty="0">
              <a:solidFill>
                <a:srgbClr val="8615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56104" y="4655443"/>
            <a:ext cx="4690317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zh-TW" altLang="en-US" sz="6000" u="none" spc="400" dirty="0" smtClean="0">
                <a:solidFill>
                  <a:srgbClr val="FFFF00"/>
                </a:solidFill>
                <a:latin typeface="Lazydog Bold"/>
              </a:rPr>
              <a:t>尊重與關懷</a:t>
            </a:r>
            <a:endParaRPr lang="en-US" sz="6000" u="none" spc="400" dirty="0">
              <a:solidFill>
                <a:srgbClr val="FFFF00"/>
              </a:solidFill>
              <a:latin typeface="Lazydog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381502" y="2167413"/>
            <a:ext cx="4877798" cy="7016370"/>
            <a:chOff x="0" y="0"/>
            <a:chExt cx="2070688" cy="2978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0688" cy="2978539"/>
            </a:xfrm>
            <a:custGeom>
              <a:avLst/>
              <a:gdLst/>
              <a:ahLst/>
              <a:cxnLst/>
              <a:rect l="l" t="t" r="r" b="b"/>
              <a:pathLst>
                <a:path w="2070688" h="2978539">
                  <a:moveTo>
                    <a:pt x="1946228" y="2978539"/>
                  </a:moveTo>
                  <a:lnTo>
                    <a:pt x="124460" y="2978539"/>
                  </a:lnTo>
                  <a:cubicBezTo>
                    <a:pt x="55880" y="2978539"/>
                    <a:pt x="0" y="2922659"/>
                    <a:pt x="0" y="2854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228" y="0"/>
                  </a:lnTo>
                  <a:cubicBezTo>
                    <a:pt x="2014808" y="0"/>
                    <a:pt x="2070688" y="55880"/>
                    <a:pt x="2070688" y="124460"/>
                  </a:cubicBezTo>
                  <a:lnTo>
                    <a:pt x="2070688" y="2854079"/>
                  </a:lnTo>
                  <a:cubicBezTo>
                    <a:pt x="2070688" y="2922659"/>
                    <a:pt x="2014808" y="2978539"/>
                    <a:pt x="1946228" y="29785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92503" y="6282810"/>
            <a:ext cx="1081512" cy="109105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70158" y="8638253"/>
            <a:ext cx="1081512" cy="1091058"/>
          </a:xfrm>
          <a:prstGeom prst="rect">
            <a:avLst/>
          </a:prstGeom>
        </p:spPr>
      </p:pic>
      <p:grpSp>
        <p:nvGrpSpPr>
          <p:cNvPr id="22" name="Group 6"/>
          <p:cNvGrpSpPr/>
          <p:nvPr/>
        </p:nvGrpSpPr>
        <p:grpSpPr>
          <a:xfrm>
            <a:off x="1569456" y="6859300"/>
            <a:ext cx="5898144" cy="1310288"/>
            <a:chOff x="20281" y="453730"/>
            <a:chExt cx="5385374" cy="567883"/>
          </a:xfrm>
        </p:grpSpPr>
        <p:sp>
          <p:nvSpPr>
            <p:cNvPr id="23" name="Freeform 7"/>
            <p:cNvSpPr/>
            <p:nvPr/>
          </p:nvSpPr>
          <p:spPr>
            <a:xfrm>
              <a:off x="20281" y="453730"/>
              <a:ext cx="5385374" cy="567883"/>
            </a:xfrm>
            <a:custGeom>
              <a:avLst/>
              <a:gdLst/>
              <a:ahLst/>
              <a:cxnLst/>
              <a:rect l="l" t="t" r="r" b="b"/>
              <a:pathLst>
                <a:path w="6003705" h="1008195">
                  <a:moveTo>
                    <a:pt x="5449985" y="1008195"/>
                  </a:moveTo>
                  <a:lnTo>
                    <a:pt x="553720" y="1008195"/>
                  </a:lnTo>
                  <a:cubicBezTo>
                    <a:pt x="247650" y="1008195"/>
                    <a:pt x="0" y="782465"/>
                    <a:pt x="0" y="504667"/>
                  </a:cubicBezTo>
                  <a:cubicBezTo>
                    <a:pt x="0" y="225711"/>
                    <a:pt x="247650" y="0"/>
                    <a:pt x="553720" y="0"/>
                  </a:cubicBezTo>
                  <a:lnTo>
                    <a:pt x="5449985" y="0"/>
                  </a:lnTo>
                  <a:cubicBezTo>
                    <a:pt x="5756055" y="0"/>
                    <a:pt x="6003705" y="225711"/>
                    <a:pt x="6003705" y="504667"/>
                  </a:cubicBezTo>
                  <a:cubicBezTo>
                    <a:pt x="6002435" y="782465"/>
                    <a:pt x="5754785" y="1008195"/>
                    <a:pt x="5449985" y="1008195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pPr algn="ctr"/>
              <a:r>
                <a:rPr lang="zh-TW" altLang="en-US" sz="5400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有效溝通</a:t>
              </a:r>
              <a:endPara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4" name="Group 6"/>
          <p:cNvGrpSpPr/>
          <p:nvPr/>
        </p:nvGrpSpPr>
        <p:grpSpPr>
          <a:xfrm>
            <a:off x="12083159" y="6526948"/>
            <a:ext cx="5517144" cy="1529517"/>
            <a:chOff x="0" y="0"/>
            <a:chExt cx="6002435" cy="1008195"/>
          </a:xfrm>
        </p:grpSpPr>
        <p:sp>
          <p:nvSpPr>
            <p:cNvPr id="25" name="Freeform 7"/>
            <p:cNvSpPr/>
            <p:nvPr/>
          </p:nvSpPr>
          <p:spPr>
            <a:xfrm>
              <a:off x="0" y="0"/>
              <a:ext cx="6003705" cy="1008195"/>
            </a:xfrm>
            <a:custGeom>
              <a:avLst/>
              <a:gdLst/>
              <a:ahLst/>
              <a:cxnLst/>
              <a:rect l="l" t="t" r="r" b="b"/>
              <a:pathLst>
                <a:path w="6003705" h="1008195">
                  <a:moveTo>
                    <a:pt x="5449985" y="1008195"/>
                  </a:moveTo>
                  <a:lnTo>
                    <a:pt x="553720" y="1008195"/>
                  </a:lnTo>
                  <a:cubicBezTo>
                    <a:pt x="247650" y="1008195"/>
                    <a:pt x="0" y="782465"/>
                    <a:pt x="0" y="504667"/>
                  </a:cubicBezTo>
                  <a:cubicBezTo>
                    <a:pt x="0" y="225711"/>
                    <a:pt x="247650" y="0"/>
                    <a:pt x="553720" y="0"/>
                  </a:cubicBezTo>
                  <a:lnTo>
                    <a:pt x="5449985" y="0"/>
                  </a:lnTo>
                  <a:cubicBezTo>
                    <a:pt x="5756055" y="0"/>
                    <a:pt x="6003705" y="225711"/>
                    <a:pt x="6003705" y="504667"/>
                  </a:cubicBezTo>
                  <a:cubicBezTo>
                    <a:pt x="6002435" y="782465"/>
                    <a:pt x="5754785" y="1008195"/>
                    <a:pt x="5449985" y="1008195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grpSp>
        <p:nvGrpSpPr>
          <p:cNvPr id="26" name="Group 6"/>
          <p:cNvGrpSpPr/>
          <p:nvPr/>
        </p:nvGrpSpPr>
        <p:grpSpPr>
          <a:xfrm>
            <a:off x="11955272" y="1384235"/>
            <a:ext cx="5517144" cy="1529517"/>
            <a:chOff x="0" y="0"/>
            <a:chExt cx="6002435" cy="1008195"/>
          </a:xfrm>
        </p:grpSpPr>
        <p:sp>
          <p:nvSpPr>
            <p:cNvPr id="27" name="Freeform 7"/>
            <p:cNvSpPr/>
            <p:nvPr/>
          </p:nvSpPr>
          <p:spPr>
            <a:xfrm>
              <a:off x="0" y="0"/>
              <a:ext cx="6003705" cy="1008195"/>
            </a:xfrm>
            <a:custGeom>
              <a:avLst/>
              <a:gdLst/>
              <a:ahLst/>
              <a:cxnLst/>
              <a:rect l="l" t="t" r="r" b="b"/>
              <a:pathLst>
                <a:path w="6003705" h="1008195">
                  <a:moveTo>
                    <a:pt x="5449985" y="1008195"/>
                  </a:moveTo>
                  <a:lnTo>
                    <a:pt x="553720" y="1008195"/>
                  </a:lnTo>
                  <a:cubicBezTo>
                    <a:pt x="247650" y="1008195"/>
                    <a:pt x="0" y="782465"/>
                    <a:pt x="0" y="504667"/>
                  </a:cubicBezTo>
                  <a:cubicBezTo>
                    <a:pt x="0" y="225711"/>
                    <a:pt x="247650" y="0"/>
                    <a:pt x="553720" y="0"/>
                  </a:cubicBezTo>
                  <a:lnTo>
                    <a:pt x="5449985" y="0"/>
                  </a:lnTo>
                  <a:cubicBezTo>
                    <a:pt x="5756055" y="0"/>
                    <a:pt x="6003705" y="225711"/>
                    <a:pt x="6003705" y="504667"/>
                  </a:cubicBezTo>
                  <a:cubicBezTo>
                    <a:pt x="6002435" y="782465"/>
                    <a:pt x="5754785" y="1008195"/>
                    <a:pt x="5449985" y="1008195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8" name="矩形 27"/>
          <p:cNvSpPr/>
          <p:nvPr/>
        </p:nvSpPr>
        <p:spPr>
          <a:xfrm>
            <a:off x="12951670" y="1843099"/>
            <a:ext cx="3431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正向引導</a:t>
            </a:r>
          </a:p>
        </p:txBody>
      </p:sp>
      <p:sp>
        <p:nvSpPr>
          <p:cNvPr id="29" name="矩形 28"/>
          <p:cNvSpPr/>
          <p:nvPr/>
        </p:nvSpPr>
        <p:spPr>
          <a:xfrm>
            <a:off x="12381502" y="6984846"/>
            <a:ext cx="5090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積極</a:t>
            </a:r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的師生關係</a:t>
            </a:r>
            <a:endParaRPr lang="zh-TW" altLang="en-US" sz="5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388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589</Words>
  <Application>Microsoft Office PowerPoint</Application>
  <PresentationFormat>自訂</PresentationFormat>
  <Paragraphs>153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6" baseType="lpstr">
      <vt:lpstr>Arial</vt:lpstr>
      <vt:lpstr>新細明體</vt:lpstr>
      <vt:lpstr>Quicksand</vt:lpstr>
      <vt:lpstr>Jua</vt:lpstr>
      <vt:lpstr>Lazydog Bold</vt:lpstr>
      <vt:lpstr>標楷體</vt:lpstr>
      <vt:lpstr>Calibri</vt:lpstr>
      <vt:lpstr>Jua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mcjh-112</dc:creator>
  <cp:lastModifiedBy>Rebecca</cp:lastModifiedBy>
  <cp:revision>28</cp:revision>
  <dcterms:created xsi:type="dcterms:W3CDTF">2006-08-16T00:00:00Z</dcterms:created>
  <dcterms:modified xsi:type="dcterms:W3CDTF">2025-12-07T13:31:29Z</dcterms:modified>
  <dc:identifier>DAEq0TpM3P8</dc:identifier>
</cp:coreProperties>
</file>