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9" r:id="rId4"/>
    <p:sldId id="278" r:id="rId5"/>
    <p:sldId id="257" r:id="rId6"/>
    <p:sldId id="258" r:id="rId7"/>
    <p:sldId id="262" r:id="rId8"/>
    <p:sldId id="263" r:id="rId9"/>
    <p:sldId id="264" r:id="rId10"/>
    <p:sldId id="268" r:id="rId11"/>
    <p:sldId id="269" r:id="rId12"/>
    <p:sldId id="280" r:id="rId13"/>
    <p:sldId id="271" r:id="rId14"/>
    <p:sldId id="287" r:id="rId15"/>
    <p:sldId id="281" r:id="rId16"/>
    <p:sldId id="272" r:id="rId17"/>
    <p:sldId id="288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300" r:id="rId28"/>
    <p:sldId id="301" r:id="rId29"/>
    <p:sldId id="299" r:id="rId30"/>
    <p:sldId id="302" r:id="rId31"/>
    <p:sldId id="304" r:id="rId32"/>
    <p:sldId id="305" r:id="rId33"/>
    <p:sldId id="311" r:id="rId34"/>
    <p:sldId id="306" r:id="rId35"/>
    <p:sldId id="261" r:id="rId36"/>
    <p:sldId id="308" r:id="rId37"/>
    <p:sldId id="309" r:id="rId38"/>
    <p:sldId id="310" r:id="rId39"/>
    <p:sldId id="260" r:id="rId40"/>
  </p:sldIdLst>
  <p:sldSz cx="18288000" cy="10287000"/>
  <p:notesSz cx="6858000" cy="9144000"/>
  <p:embeddedFontLs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標楷體" panose="03000509000000000000" pitchFamily="65" charset="-12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F0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-6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18.sv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32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32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0.svg"/><Relationship Id="rId5" Type="http://schemas.openxmlformats.org/officeDocument/2006/relationships/image" Target="../media/image83.svg"/><Relationship Id="rId10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9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svg"/><Relationship Id="rId3" Type="http://schemas.openxmlformats.org/officeDocument/2006/relationships/image" Target="../media/image53.svg"/><Relationship Id="rId12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0.svg"/><Relationship Id="rId5" Type="http://schemas.openxmlformats.org/officeDocument/2006/relationships/image" Target="../media/image83.svg"/><Relationship Id="rId10" Type="http://schemas.openxmlformats.org/officeDocument/2006/relationships/image" Target="../media/image5.png"/><Relationship Id="rId4" Type="http://schemas.openxmlformats.org/officeDocument/2006/relationships/image" Target="../media/image31.png"/><Relationship Id="rId9" Type="http://schemas.openxmlformats.org/officeDocument/2006/relationships/image" Target="../media/image9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18.sv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96.svg"/><Relationship Id="rId2" Type="http://schemas.openxmlformats.org/officeDocument/2006/relationships/image" Target="../media/image36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0" Type="http://schemas.openxmlformats.org/officeDocument/2006/relationships/image" Target="../media/image38.jpeg"/><Relationship Id="rId9" Type="http://schemas.openxmlformats.org/officeDocument/2006/relationships/image" Target="../media/image83.svg"/><Relationship Id="rId1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96.svg"/><Relationship Id="rId2" Type="http://schemas.openxmlformats.org/officeDocument/2006/relationships/image" Target="../media/image36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0" Type="http://schemas.openxmlformats.org/officeDocument/2006/relationships/image" Target="../media/image38.jpeg"/><Relationship Id="rId9" Type="http://schemas.openxmlformats.org/officeDocument/2006/relationships/image" Target="../media/image83.svg"/><Relationship Id="rId1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96.svg"/><Relationship Id="rId17" Type="http://schemas.openxmlformats.org/officeDocument/2006/relationships/image" Target="../media/image39.png"/><Relationship Id="rId2" Type="http://schemas.openxmlformats.org/officeDocument/2006/relationships/image" Target="../media/image36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0" Type="http://schemas.openxmlformats.org/officeDocument/2006/relationships/image" Target="../media/image38.jpeg"/><Relationship Id="rId9" Type="http://schemas.openxmlformats.org/officeDocument/2006/relationships/image" Target="../media/image83.sv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96.svg"/><Relationship Id="rId17" Type="http://schemas.openxmlformats.org/officeDocument/2006/relationships/image" Target="../media/image40.png"/><Relationship Id="rId2" Type="http://schemas.openxmlformats.org/officeDocument/2006/relationships/image" Target="../media/image36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83.svg"/><Relationship Id="rId1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hyperlink" Target="1110505&#28961;&#21517;&#33521;&#38596;-&#26045;&#27604;&#21463;&#26356;&#26377;&#31119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96.svg"/><Relationship Id="rId2" Type="http://schemas.openxmlformats.org/officeDocument/2006/relationships/image" Target="../media/image36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0" Type="http://schemas.openxmlformats.org/officeDocument/2006/relationships/image" Target="../media/image38.jpeg"/><Relationship Id="rId9" Type="http://schemas.openxmlformats.org/officeDocument/2006/relationships/image" Target="../media/image83.svg"/><Relationship Id="rId1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96.svg"/><Relationship Id="rId2" Type="http://schemas.openxmlformats.org/officeDocument/2006/relationships/image" Target="../media/image36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8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0" Type="http://schemas.openxmlformats.org/officeDocument/2006/relationships/image" Target="../media/image38.jpeg"/><Relationship Id="rId9" Type="http://schemas.openxmlformats.org/officeDocument/2006/relationships/image" Target="../media/image83.svg"/><Relationship Id="rId1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9" Type="http://schemas.openxmlformats.org/officeDocument/2006/relationships/image" Target="../media/image5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niF8lvgUb0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28.png"/><Relationship Id="rId9" Type="http://schemas.openxmlformats.org/officeDocument/2006/relationships/image" Target="../media/image18.svg"/><Relationship Id="rId1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9" Type="http://schemas.openxmlformats.org/officeDocument/2006/relationships/image" Target="../media/image4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9" Type="http://schemas.openxmlformats.org/officeDocument/2006/relationships/image" Target="../media/image46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9" Type="http://schemas.openxmlformats.org/officeDocument/2006/relationships/image" Target="../media/image4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hyperlink" Target="&#39640;&#26657;&#38263;-&#38750;&#27954;&#26368;&#29378;&#25976;&#23416;&#32769;&#24107;%20&#35731;&#20320;&#24478;&#27492;&#23565;&#25976;&#23416;&#32085;&#26395;%20&#12302;&#20013;&#25991;&#23383;&#24149;&#12303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12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2.svg"/><Relationship Id="rId5" Type="http://schemas.openxmlformats.org/officeDocument/2006/relationships/image" Target="../media/image34.svg"/><Relationship Id="rId15" Type="http://schemas.openxmlformats.org/officeDocument/2006/relationships/image" Target="../media/image42.svg"/><Relationship Id="rId10" Type="http://schemas.openxmlformats.org/officeDocument/2006/relationships/image" Target="../media/image11.png"/><Relationship Id="rId4" Type="http://schemas.openxmlformats.org/officeDocument/2006/relationships/image" Target="../media/image51.png"/><Relationship Id="rId9" Type="http://schemas.openxmlformats.org/officeDocument/2006/relationships/image" Target="../media/image38.sv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4.svg"/><Relationship Id="rId5" Type="http://schemas.openxmlformats.org/officeDocument/2006/relationships/image" Target="../media/image22.sv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51.svg"/><Relationship Id="rId4" Type="http://schemas.openxmlformats.org/officeDocument/2006/relationships/image" Target="../media/image32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svg"/><Relationship Id="rId3" Type="http://schemas.openxmlformats.org/officeDocument/2006/relationships/image" Target="../media/image53.svg"/><Relationship Id="rId7" Type="http://schemas.openxmlformats.org/officeDocument/2006/relationships/image" Target="../media/image38.svg"/><Relationship Id="rId12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57.svg"/><Relationship Id="rId5" Type="http://schemas.openxmlformats.org/officeDocument/2006/relationships/image" Target="../media/image10.svg"/><Relationship Id="rId15" Type="http://schemas.openxmlformats.org/officeDocument/2006/relationships/image" Target="../media/image8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55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9.pn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59.svg"/><Relationship Id="rId10" Type="http://schemas.openxmlformats.org/officeDocument/2006/relationships/image" Target="../media/image64.svg"/><Relationship Id="rId9" Type="http://schemas.openxmlformats.org/officeDocument/2006/relationships/image" Target="../media/image25.pn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421760" y="2671337"/>
            <a:ext cx="12595565" cy="59179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251573" y="4738797"/>
            <a:ext cx="3897302" cy="62396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896367" y="2153442"/>
            <a:ext cx="12495267" cy="5971874"/>
            <a:chOff x="0" y="-85725"/>
            <a:chExt cx="16660355" cy="7962500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2"/>
              <a:ext cx="16660355" cy="1816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59"/>
                </a:lnSpc>
              </a:pPr>
              <a:endParaRPr lang="en-US" sz="9299" dirty="0">
                <a:solidFill>
                  <a:srgbClr val="231F20"/>
                </a:solidFill>
                <a:latin typeface="More Sugar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79307" y="-85725"/>
              <a:ext cx="15301741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endParaRPr lang="en-US" sz="4200" dirty="0">
                <a:solidFill>
                  <a:srgbClr val="231F20"/>
                </a:solidFill>
                <a:latin typeface="More Sugar Thin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79307" y="6867952"/>
              <a:ext cx="15301740" cy="1008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5879"/>
                </a:lnSpc>
                <a:spcBef>
                  <a:spcPct val="0"/>
                </a:spcBef>
              </a:pPr>
              <a:r>
                <a:rPr lang="zh-TW" altLang="en-US" sz="5400" u="none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分享人</a:t>
              </a:r>
              <a:r>
                <a:rPr lang="en-US" altLang="zh-TW" sz="5400" u="none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5400" u="none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王淑芬</a:t>
              </a:r>
              <a:endParaRPr lang="en-US" sz="5400" u="none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6172168" y="5295095"/>
              <a:ext cx="4316020" cy="1362937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4148876" y="2854006"/>
            <a:ext cx="102529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10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輔導初任</a:t>
            </a:r>
            <a:r>
              <a:rPr lang="zh-TW" altLang="en-US" sz="1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endParaRPr lang="en-US" altLang="zh-TW" sz="11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1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</a:t>
            </a:r>
            <a:r>
              <a:rPr lang="zh-TW" altLang="en-US" sz="11000" dirty="0">
                <a:latin typeface="標楷體" panose="03000509000000000000" pitchFamily="65" charset="-120"/>
                <a:ea typeface="標楷體" panose="03000509000000000000" pitchFamily="65" charset="-120"/>
              </a:rPr>
              <a:t>觀議課分享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187296">
            <a:off x="8863679" y="1527258"/>
            <a:ext cx="560642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80602" y="4964068"/>
            <a:ext cx="1418825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每個人有自己教學風格</a:t>
            </a: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59"/>
              </a:lnSpc>
            </a:pP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59"/>
              </a:lnSpc>
            </a:pP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課程共備的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ts val="3959"/>
              </a:lnSpc>
            </a:pP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59"/>
              </a:lnSpc>
            </a:pP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觀課前會談</a:t>
            </a: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59"/>
              </a:lnSpc>
            </a:pPr>
            <a:endParaRPr 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18691" y="1403333"/>
            <a:ext cx="13250618" cy="87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共備</a:t>
            </a:r>
            <a:r>
              <a:rPr lang="en-US" altLang="zh-TW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有需要嗎</a:t>
            </a:r>
            <a:r>
              <a:rPr lang="en-US" altLang="zh-TW" sz="8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8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699" y="2700930"/>
            <a:ext cx="16763483" cy="5899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zh-TW" altLang="en-US" sz="3800" dirty="0" smtClean="0">
                <a:solidFill>
                  <a:srgbClr val="231F20"/>
                </a:solidFill>
                <a:latin typeface="More Sugar"/>
              </a:rPr>
              <a:t> </a:t>
            </a: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效能</a:t>
            </a: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共同討論教學內容、策略和評估模式，能設計出更連貫且系統化的課程。</a:t>
            </a: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☆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事先的討論，可以使教案更具整體性，激發更多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創意。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3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促進教師專業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endParaRPr lang="zh-TW" alt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☆提供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一個互相交流、切磋的空間，能從彼此的合作中產生信任，進而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sz="3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69279" y="1172490"/>
            <a:ext cx="8211638" cy="1528440"/>
            <a:chOff x="0" y="-114300"/>
            <a:chExt cx="10948851" cy="2037919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4300"/>
              <a:ext cx="10948851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6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共備的必要性</a:t>
              </a:r>
              <a:endParaRPr lang="en-US" sz="6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89541"/>
              <a:ext cx="10948851" cy="534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397" y="8618720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450428" y="8908349"/>
            <a:ext cx="729079" cy="104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5963" y="2700930"/>
            <a:ext cx="16763483" cy="5899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創課程與解決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zh-TW" alt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More Sugar"/>
              </a:rPr>
              <a:t>   </a:t>
            </a:r>
            <a:endParaRPr lang="en-US" altLang="zh-TW" sz="3600" dirty="0" smtClean="0">
              <a:solidFill>
                <a:srgbClr val="231F20"/>
              </a:solidFill>
              <a:latin typeface="More Sugar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More Sugar"/>
              </a:rPr>
              <a:t> </a:t>
            </a:r>
            <a:r>
              <a:rPr lang="zh-TW" altLang="en-US" sz="3600" dirty="0" smtClean="0">
                <a:solidFill>
                  <a:srgbClr val="231F20"/>
                </a:solidFill>
                <a:latin typeface="More Sugar"/>
              </a:rPr>
              <a:t>   ☆ 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教師可以共同針對教育現場的挑戰（例如：融合教育的實施），腦力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激盪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解決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方案，並將不同專長與洞見融入課程設計中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sz="3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重新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定位教師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角色</a:t>
            </a:r>
            <a:endParaRPr lang="zh-TW" alt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☆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共備觀議課讓教師重新定位自身角色，從單向的「教與學」轉變為與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探索、成長的夥伴。</a:t>
            </a: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☆讓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老師更清楚課程脈絡與核心目標，並在反思中找到自身價值的提升。 </a:t>
            </a:r>
            <a:endParaRPr lang="en-US" sz="3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69279" y="1172490"/>
            <a:ext cx="8211638" cy="1528440"/>
            <a:chOff x="0" y="-114300"/>
            <a:chExt cx="10948851" cy="2037919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4300"/>
              <a:ext cx="10948851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6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共備的必要性</a:t>
              </a:r>
              <a:endParaRPr lang="en-US" sz="6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89541"/>
              <a:ext cx="10948851" cy="534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397" y="8618720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450428" y="8908349"/>
            <a:ext cx="729079" cy="10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922595"/>
            <a:ext cx="3237015" cy="10222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3758" y="2327430"/>
            <a:ext cx="15183570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課程設計</a:t>
            </a: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培養學生核心概念與能力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課程脈絡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☆學習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教學活動與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</a:p>
          <a:p>
            <a:pPr>
              <a:lnSpc>
                <a:spcPts val="4560"/>
              </a:lnSpc>
            </a:pP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先備知識、教室情境脈絡、學生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特性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☆以學生學習困難為共備課的起點，釐清學生的起點狀態與先備知識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說課的反思</a:t>
            </a:r>
            <a:endParaRPr 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69279" y="1172490"/>
            <a:ext cx="8211638" cy="1523677"/>
            <a:chOff x="0" y="-114300"/>
            <a:chExt cx="10948851" cy="2031570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0948851" cy="133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共備重點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073316" y="259639"/>
            <a:ext cx="416018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7368353" y="4075026"/>
            <a:ext cx="974262" cy="1679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922595"/>
            <a:ext cx="3237015" cy="10222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047250" y="1237361"/>
            <a:ext cx="5502039" cy="107977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33758" y="2327430"/>
            <a:ext cx="15183570" cy="648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安排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教學觀察的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觀察的工具及所要記錄的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釐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清所要記錄的教學資料的脈絡</a:t>
            </a:r>
          </a:p>
          <a:p>
            <a:pPr>
              <a:lnSpc>
                <a:spcPts val="4560"/>
              </a:lnSpc>
            </a:pP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觀察學生行為表現</a:t>
            </a: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☆教學節奏</a:t>
            </a: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☆學習目標</a:t>
            </a: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☆協助教師設定自我改進的目標</a:t>
            </a:r>
          </a:p>
          <a:p>
            <a:pPr>
              <a:lnSpc>
                <a:spcPts val="4560"/>
              </a:lnSpc>
            </a:pPr>
            <a:endParaRPr 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269279" y="1172490"/>
            <a:ext cx="8211638" cy="1523677"/>
            <a:chOff x="0" y="-114300"/>
            <a:chExt cx="10948851" cy="2031570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4300"/>
              <a:ext cx="10948851" cy="133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觀課前會談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073316" y="259639"/>
            <a:ext cx="416018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7368353" y="4075026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0" y="8811811"/>
            <a:ext cx="1536789" cy="14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187296">
            <a:off x="8863679" y="1527258"/>
            <a:ext cx="560642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80602" y="4964068"/>
            <a:ext cx="1418825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性與量化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endParaRPr 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26919" y="1916187"/>
            <a:ext cx="13250618" cy="89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zh-TW" altLang="en-US" sz="8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r>
              <a:rPr lang="zh-TW" altLang="en-US" sz="88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sz="8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26386">
            <a:off x="10548955" y="2923245"/>
            <a:ext cx="16649741" cy="73864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03615" y="7171413"/>
            <a:ext cx="225965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2555" y="3096915"/>
            <a:ext cx="9141203" cy="7668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altLang="zh-TW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72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軼事</a:t>
            </a:r>
            <a:r>
              <a:rPr lang="zh-TW" altLang="en-US" sz="7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endParaRPr lang="en-US" altLang="zh-TW" sz="7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係</a:t>
            </a: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依時間順序，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簡要將教室</a:t>
            </a:r>
            <a:endParaRPr lang="en-US" altLang="zh-TW" sz="4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中</a:t>
            </a: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所發生的事件記錄下來</a:t>
            </a:r>
          </a:p>
          <a:p>
            <a:pPr>
              <a:lnSpc>
                <a:spcPts val="4560"/>
              </a:lnSpc>
            </a:pP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用於捕捉與記錄大量的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endParaRPr lang="en-US" altLang="zh-TW" sz="4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現象</a:t>
            </a:r>
          </a:p>
          <a:p>
            <a:pPr>
              <a:lnSpc>
                <a:spcPts val="4560"/>
              </a:lnSpc>
            </a:pP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endParaRPr lang="en-US" altLang="zh-TW" sz="4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原先未計畫看的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現象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B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為還未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決定如何改進教學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技巧的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教師提供良好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的起點</a:t>
            </a:r>
          </a:p>
          <a:p>
            <a:pPr>
              <a:lnSpc>
                <a:spcPts val="4560"/>
              </a:lnSpc>
            </a:pPr>
            <a:endParaRPr lang="zh-TW" altLang="en-US" sz="3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48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69279" y="1274425"/>
            <a:ext cx="8211638" cy="1523677"/>
            <a:chOff x="0" y="-114300"/>
            <a:chExt cx="10948851" cy="203157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0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質性觀察技術</a:t>
              </a:r>
              <a:endParaRPr 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728678" y="1663798"/>
            <a:ext cx="7597989" cy="7313131"/>
            <a:chOff x="30480" y="591820"/>
            <a:chExt cx="12736830" cy="12259310"/>
          </a:xfrm>
        </p:grpSpPr>
        <p:sp>
          <p:nvSpPr>
            <p:cNvPr id="14" name="Freeform 1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0"/>
              <a:stretch>
                <a:fillRect l="504" t="-1818" r="1216" b="-51870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26386">
            <a:off x="10548955" y="2923245"/>
            <a:ext cx="16649741" cy="73864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03615" y="7171413"/>
            <a:ext cx="225965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2555" y="3096915"/>
            <a:ext cx="9141203" cy="884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altLang="zh-TW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72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軼事記錄</a:t>
            </a:r>
            <a:endParaRPr lang="en-US" altLang="zh-TW" sz="7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en-US" altLang="zh-TW" sz="4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時機在當教師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不確定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要被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察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的行為是什麼的時候</a:t>
            </a: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教師和觀察者決定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廣角鏡頭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視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野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時記下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觀察時間</a:t>
            </a: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的句子要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客觀具體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，不具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斷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紀錄觀察對象外，亦可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描述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情境脈絡</a:t>
            </a:r>
          </a:p>
          <a:p>
            <a:pPr>
              <a:lnSpc>
                <a:spcPts val="4560"/>
              </a:lnSpc>
            </a:pPr>
            <a:endParaRPr lang="zh-TW" altLang="en-US" sz="4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69279" y="1172490"/>
            <a:ext cx="8211638" cy="1523677"/>
            <a:chOff x="0" y="-114300"/>
            <a:chExt cx="10948851" cy="203157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0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質性觀察技術</a:t>
              </a:r>
              <a:endParaRPr 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237438" y="1775121"/>
            <a:ext cx="7597989" cy="7313131"/>
            <a:chOff x="30480" y="591820"/>
            <a:chExt cx="12736830" cy="12259310"/>
          </a:xfrm>
        </p:grpSpPr>
        <p:sp>
          <p:nvSpPr>
            <p:cNvPr id="14" name="Freeform 1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0"/>
              <a:stretch>
                <a:fillRect l="504" t="-1818" r="1216" b="-51870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26386">
            <a:off x="10548955" y="2923245"/>
            <a:ext cx="16649741" cy="73864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12852" y="632602"/>
            <a:ext cx="5502039" cy="1079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03615" y="7171413"/>
            <a:ext cx="225965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2555" y="3096915"/>
            <a:ext cx="9141203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4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69279" y="676495"/>
            <a:ext cx="8211638" cy="2019672"/>
            <a:chOff x="0" y="-775627"/>
            <a:chExt cx="10948851" cy="26928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75627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0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質性觀察技術</a:t>
              </a:r>
              <a:endParaRPr 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237438" y="1775121"/>
            <a:ext cx="7597989" cy="7313131"/>
            <a:chOff x="30480" y="591820"/>
            <a:chExt cx="12736830" cy="12259310"/>
          </a:xfrm>
        </p:grpSpPr>
        <p:sp>
          <p:nvSpPr>
            <p:cNvPr id="14" name="Freeform 1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0"/>
              <a:stretch>
                <a:fillRect l="504" t="-1818" r="1216" b="-51870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5" y="3022414"/>
            <a:ext cx="9218613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33400" y="2036264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軼</a:t>
            </a: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事紀錄</a:t>
            </a:r>
            <a:endParaRPr lang="zh-TW" altLang="en-US" sz="6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96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26386">
            <a:off x="11311708" y="3062833"/>
            <a:ext cx="15920638" cy="70629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12852" y="632602"/>
            <a:ext cx="5502039" cy="1079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03615" y="7171413"/>
            <a:ext cx="225965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42555" y="3096915"/>
            <a:ext cx="9141203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4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69279" y="676495"/>
            <a:ext cx="8211638" cy="2019672"/>
            <a:chOff x="0" y="-775627"/>
            <a:chExt cx="10948851" cy="26928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75627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0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質性觀察技術</a:t>
              </a:r>
              <a:endParaRPr 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33400" y="2036264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軼</a:t>
            </a: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事紀錄</a:t>
            </a:r>
            <a:endParaRPr lang="zh-TW" altLang="en-US" sz="6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77" y="1585497"/>
            <a:ext cx="9701223" cy="18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66608"/>
              </p:ext>
            </p:extLst>
          </p:nvPr>
        </p:nvGraphicFramePr>
        <p:xfrm>
          <a:off x="5141438" y="3771900"/>
          <a:ext cx="9717562" cy="579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8720"/>
                <a:gridCol w="6460865"/>
                <a:gridCol w="89797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時間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教學活動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備註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T="45719" marB="45719" horzOverflow="overflow"/>
                </a:tc>
              </a:tr>
              <a:tr h="4953000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14:!5</a:t>
                      </a:r>
                    </a:p>
                    <a:p>
                      <a:endParaRPr lang="en-US" altLang="zh-TW" sz="2800" dirty="0" smtClean="0"/>
                    </a:p>
                    <a:p>
                      <a:endParaRPr lang="en-US" altLang="zh-TW" sz="2800" dirty="0" smtClean="0"/>
                    </a:p>
                    <a:p>
                      <a:endParaRPr lang="en-US" altLang="zh-TW" sz="2800" dirty="0" smtClean="0"/>
                    </a:p>
                    <a:p>
                      <a:endParaRPr lang="en-US" altLang="zh-TW" sz="2800" dirty="0" smtClean="0"/>
                    </a:p>
                    <a:p>
                      <a:endParaRPr lang="en-US" altLang="zh-TW" sz="2800" dirty="0" smtClean="0"/>
                    </a:p>
                    <a:p>
                      <a:r>
                        <a:rPr lang="en-US" altLang="zh-TW" sz="2800" dirty="0" smtClean="0"/>
                        <a:t>14:17</a:t>
                      </a:r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老師告訴同學今天繼續上古詩選第二</a:t>
                      </a:r>
                    </a:p>
                    <a:p>
                      <a:r>
                        <a:rPr lang="zh-TW" altLang="en-US" sz="2800" dirty="0" smtClean="0"/>
                        <a:t>首</a:t>
                      </a:r>
                      <a:r>
                        <a:rPr lang="en-US" altLang="zh-TW" sz="2800" dirty="0" smtClean="0"/>
                        <a:t>-</a:t>
                      </a:r>
                      <a:r>
                        <a:rPr lang="zh-TW" altLang="en-US" sz="2800" dirty="0" smtClean="0"/>
                        <a:t>歸園田居其一，接著以問答方式複</a:t>
                      </a:r>
                    </a:p>
                    <a:p>
                      <a:r>
                        <a:rPr lang="zh-TW" altLang="en-US" sz="2800" dirty="0" smtClean="0"/>
                        <a:t>習作者陶淵明與講過的題解，全班回</a:t>
                      </a:r>
                    </a:p>
                    <a:p>
                      <a:r>
                        <a:rPr lang="zh-TW" altLang="en-US" sz="2800" dirty="0" smtClean="0"/>
                        <a:t>答陶淵明又名潛字元亮，東晉人，隱</a:t>
                      </a:r>
                    </a:p>
                    <a:p>
                      <a:r>
                        <a:rPr lang="zh-TW" altLang="en-US" sz="2800" dirty="0" smtClean="0"/>
                        <a:t>居後第二年寫下此詩。</a:t>
                      </a:r>
                      <a:endParaRPr lang="en-US" altLang="zh-TW" sz="2800" dirty="0" smtClean="0"/>
                    </a:p>
                    <a:p>
                      <a:endParaRPr lang="en-US" altLang="zh-TW" sz="2800" dirty="0" smtClean="0"/>
                    </a:p>
                    <a:p>
                      <a:r>
                        <a:rPr lang="zh-TW" altLang="en-US" sz="2800" dirty="0" smtClean="0"/>
                        <a:t>老師走至第</a:t>
                      </a:r>
                      <a:r>
                        <a:rPr lang="en-US" altLang="zh-TW" sz="2800" dirty="0" smtClean="0"/>
                        <a:t>2</a:t>
                      </a:r>
                      <a:r>
                        <a:rPr lang="zh-TW" altLang="en-US" sz="2800" dirty="0" smtClean="0"/>
                        <a:t>排講解課文，說明此</a:t>
                      </a:r>
                      <a:endParaRPr lang="en-US" altLang="zh-TW" sz="2800" dirty="0" smtClean="0"/>
                    </a:p>
                    <a:p>
                      <a:r>
                        <a:rPr lang="zh-TW" altLang="en-US" sz="2800" dirty="0" smtClean="0"/>
                        <a:t>詩第一句「丘山」為何不寫成「山丘</a:t>
                      </a:r>
                      <a:endParaRPr lang="en-US" altLang="zh-TW" sz="2800" dirty="0" smtClean="0"/>
                    </a:p>
                    <a:p>
                      <a:r>
                        <a:rPr lang="zh-TW" altLang="en-US" sz="2800" dirty="0" smtClean="0"/>
                        <a:t>」，同學回答是為了押韻，答對後鼓</a:t>
                      </a:r>
                    </a:p>
                    <a:p>
                      <a:r>
                        <a:rPr lang="zh-TW" altLang="en-US" sz="2800" dirty="0" smtClean="0"/>
                        <a:t>勵學生很聰明</a:t>
                      </a:r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5190">
            <a:off x="13261442" y="-813802"/>
            <a:ext cx="524616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986724">
            <a:off x="310613" y="5807797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42132" y="5795364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3697">
            <a:off x="182545" y="6993976"/>
            <a:ext cx="2513050" cy="3338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52308">
            <a:off x="16884996" y="2630754"/>
            <a:ext cx="1134974" cy="195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821163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zh-TW" altLang="en-US" sz="8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施與受</a:t>
            </a:r>
            <a:endParaRPr lang="en-US" sz="8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98275" y="3226656"/>
            <a:ext cx="13434849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zh-TW" altLang="en-US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16" action="ppaction://hlinkfile"/>
              </a:rPr>
              <a:t>無名英雄</a:t>
            </a: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sz="72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9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26386">
            <a:off x="10548955" y="2923245"/>
            <a:ext cx="16649741" cy="73864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03615" y="7171413"/>
            <a:ext cx="225965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2495887"/>
            <a:ext cx="9141203" cy="9438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altLang="zh-TW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錄影</a:t>
            </a:r>
            <a:endParaRPr lang="en-US" altLang="zh-TW" sz="7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endParaRPr lang="en-US" altLang="zh-TW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客觀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觀察技巧</a:t>
            </a:r>
          </a:p>
          <a:p>
            <a:pPr>
              <a:lnSpc>
                <a:spcPts val="4560"/>
              </a:lnSpc>
            </a:pP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大量捕捉教室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互動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</a:t>
            </a:r>
          </a:p>
          <a:p>
            <a:pPr>
              <a:lnSpc>
                <a:spcPts val="4560"/>
              </a:lnSpc>
            </a:pP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C.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教師改進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口語教學技巧</a:t>
            </a:r>
          </a:p>
          <a:p>
            <a:pPr>
              <a:lnSpc>
                <a:spcPts val="4560"/>
              </a:lnSpc>
            </a:pP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D.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自我學習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的經驗與省思</a:t>
            </a:r>
          </a:p>
          <a:p>
            <a:pPr>
              <a:lnSpc>
                <a:spcPts val="4560"/>
              </a:lnSpc>
            </a:pP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E.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亦可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在省思會談中共同觀賞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片段</a:t>
            </a: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並深入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endParaRPr lang="en-US" altLang="zh-TW" sz="48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干擾上課</a:t>
            </a: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lang="zh-TW" altLang="en-US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教師焦慮</a:t>
            </a: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4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4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69279" y="1172490"/>
            <a:ext cx="8211638" cy="1523677"/>
            <a:chOff x="0" y="-114300"/>
            <a:chExt cx="10948851" cy="203157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0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質性觀察技術</a:t>
              </a:r>
              <a:endParaRPr 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237438" y="1775121"/>
            <a:ext cx="7597989" cy="7313131"/>
            <a:chOff x="30480" y="591820"/>
            <a:chExt cx="12736830" cy="12259310"/>
          </a:xfrm>
        </p:grpSpPr>
        <p:sp>
          <p:nvSpPr>
            <p:cNvPr id="14" name="Freeform 1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0"/>
              <a:stretch>
                <a:fillRect l="504" t="-1818" r="1216" b="-51870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626386">
            <a:off x="10548955" y="2923245"/>
            <a:ext cx="16649741" cy="73864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03615" y="7171413"/>
            <a:ext cx="225965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2544802"/>
            <a:ext cx="10208738" cy="9438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altLang="zh-TW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省思札記</a:t>
            </a: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8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由教師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定期或不定期</a:t>
            </a: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對教學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  <a:endParaRPr lang="en-US" altLang="zh-TW" sz="48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與</a:t>
            </a: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教學問題做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，可促進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endParaRPr lang="en-US" altLang="zh-TW" sz="48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反省</a:t>
            </a: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與成長</a:t>
            </a: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有決定記錄內容的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</a:t>
            </a:r>
            <a:endParaRPr lang="en-US" altLang="zh-TW" sz="48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(3)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揭露教師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關注的焦點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，引導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者做教室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觀察後的省思會談可刺激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endParaRPr lang="en-US" altLang="zh-TW" sz="3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zh-TW" altLang="en-US" sz="3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對所作札記做進一步的</a:t>
            </a: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檢討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sz="36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altLang="zh-TW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en-US" altLang="zh-TW" sz="4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endParaRPr lang="zh-TW" alt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269279" y="1172490"/>
            <a:ext cx="8211638" cy="1523677"/>
            <a:chOff x="0" y="-114300"/>
            <a:chExt cx="10948851" cy="203157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14300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60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質性觀察技術</a:t>
              </a:r>
              <a:endParaRPr 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8319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237438" y="1775121"/>
            <a:ext cx="7597989" cy="7313131"/>
            <a:chOff x="30480" y="591820"/>
            <a:chExt cx="12736830" cy="12259310"/>
          </a:xfrm>
        </p:grpSpPr>
        <p:sp>
          <p:nvSpPr>
            <p:cNvPr id="14" name="Freeform 14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0"/>
              <a:stretch>
                <a:fillRect l="504" t="-1818" r="1216" b="-51870"/>
              </a:stretch>
            </a:blip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708" y="3961193"/>
            <a:ext cx="2289325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49" y="632603"/>
            <a:ext cx="5502039" cy="10797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286158" y="6507543"/>
            <a:ext cx="32129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 err="1" smtClean="0">
                <a:solidFill>
                  <a:srgbClr val="231F20"/>
                </a:solidFill>
                <a:latin typeface="More Sugar"/>
              </a:rPr>
              <a:t>i</a:t>
            </a: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50708" y="711562"/>
            <a:ext cx="8897161" cy="2142292"/>
            <a:chOff x="-958095" y="-728871"/>
            <a:chExt cx="11862882" cy="2856390"/>
          </a:xfrm>
        </p:grpSpPr>
        <p:sp>
          <p:nvSpPr>
            <p:cNvPr id="17" name="TextBox 17"/>
            <p:cNvSpPr txBox="1"/>
            <p:nvPr/>
          </p:nvSpPr>
          <p:spPr>
            <a:xfrm>
              <a:off x="-44064" y="-728871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量化觀察技術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958095" y="1446220"/>
              <a:ext cx="10948851" cy="681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6000" dirty="0" smtClean="0">
                  <a:solidFill>
                    <a:srgbClr val="0000FF"/>
                  </a:solidFill>
                  <a:latin typeface="More Sugar Thin Bold"/>
                </a:rPr>
                <a:t>1.</a:t>
              </a:r>
              <a:r>
                <a:rPr lang="zh-TW" alt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語言流動</a:t>
              </a:r>
              <a:r>
                <a:rPr 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407143" y="3301130"/>
            <a:ext cx="131421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誰對誰說話的基本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技巧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強調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發訊者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收訊者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的語言溝通及其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類型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可以確定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教師語言的偏差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學生的參與程度</a:t>
            </a:r>
          </a:p>
        </p:txBody>
      </p:sp>
    </p:spTree>
    <p:extLst>
      <p:ext uri="{BB962C8B-B14F-4D97-AF65-F5344CB8AC3E}">
        <p14:creationId xmlns:p14="http://schemas.microsoft.com/office/powerpoint/2010/main" val="22160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708" y="3961193"/>
            <a:ext cx="2289325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49" y="632603"/>
            <a:ext cx="5502039" cy="10797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286158" y="6507543"/>
            <a:ext cx="32129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 err="1" smtClean="0">
                <a:solidFill>
                  <a:srgbClr val="231F20"/>
                </a:solidFill>
                <a:latin typeface="More Sugar"/>
              </a:rPr>
              <a:t>i</a:t>
            </a: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50708" y="711562"/>
            <a:ext cx="8897161" cy="2142292"/>
            <a:chOff x="-958095" y="-728871"/>
            <a:chExt cx="11862882" cy="2856390"/>
          </a:xfrm>
        </p:grpSpPr>
        <p:sp>
          <p:nvSpPr>
            <p:cNvPr id="17" name="TextBox 17"/>
            <p:cNvSpPr txBox="1"/>
            <p:nvPr/>
          </p:nvSpPr>
          <p:spPr>
            <a:xfrm>
              <a:off x="-44064" y="-728871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量化觀察技術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958095" y="1446220"/>
              <a:ext cx="10948851" cy="681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6000" dirty="0" smtClean="0">
                  <a:solidFill>
                    <a:srgbClr val="0000FF"/>
                  </a:solidFill>
                  <a:latin typeface="More Sugar Thin Bold"/>
                </a:rPr>
                <a:t>1.</a:t>
              </a:r>
              <a:r>
                <a:rPr lang="zh-TW" alt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語言流動</a:t>
              </a:r>
              <a:r>
                <a:rPr 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438400" y="3358669"/>
            <a:ext cx="1314216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程序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畫一張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班級座位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B.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姓名及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在空格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箭號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表示語言互動的流動</a:t>
            </a: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D.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教師對全班及個別學生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語言流動情形</a:t>
            </a: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5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102101" y="1902620"/>
          <a:ext cx="12528550" cy="8260560"/>
        </p:xfrm>
        <a:graphic>
          <a:graphicData uri="http://schemas.openxmlformats.org/drawingml/2006/table">
            <a:tbl>
              <a:tblPr/>
              <a:tblGrid>
                <a:gridCol w="2166182"/>
                <a:gridCol w="452028"/>
                <a:gridCol w="2214120"/>
                <a:gridCol w="590232"/>
                <a:gridCol w="2217116"/>
                <a:gridCol w="452028"/>
                <a:gridCol w="2214120"/>
                <a:gridCol w="452028"/>
                <a:gridCol w="1770696"/>
              </a:tblGrid>
              <a:tr h="61561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老師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（講桌）</a:t>
                      </a: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8837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2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宋恆祥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周筑葳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賴信家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盧慕哲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彭亞玟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2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邱瀚德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陳佳雯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康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  </a:t>
                      </a: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新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黃君濤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林顥洲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2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王文慧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吳柏緯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李維琦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張若萱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馬令潔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2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林  安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方紹瑜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余青穎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蔡亞玲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林友友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2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沈黛菁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鄭霈文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徐瑋鈴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張仁杰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羅冠筑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638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2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吳松濤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詹宗翰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張志僥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黃汎思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梁晉豪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62" marR="182862" marT="68582" marB="6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流程圖: 接點 2"/>
          <p:cNvSpPr/>
          <p:nvPr/>
        </p:nvSpPr>
        <p:spPr>
          <a:xfrm>
            <a:off x="936627" y="3307557"/>
            <a:ext cx="1581150" cy="118824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sz="4300" dirty="0">
                <a:solidFill>
                  <a:schemeClr val="tx1"/>
                </a:solidFill>
              </a:rPr>
              <a:t>T</a:t>
            </a:r>
            <a:endParaRPr lang="zh-TW" altLang="en-US" sz="4300" dirty="0">
              <a:solidFill>
                <a:schemeClr val="tx1"/>
              </a:solidFill>
            </a:endParaRPr>
          </a:p>
        </p:txBody>
      </p:sp>
      <p:sp>
        <p:nvSpPr>
          <p:cNvPr id="5" name="流程圖: 接點 4"/>
          <p:cNvSpPr/>
          <p:nvPr/>
        </p:nvSpPr>
        <p:spPr>
          <a:xfrm>
            <a:off x="1079501" y="7303295"/>
            <a:ext cx="1584326" cy="118824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sz="4300" dirty="0">
                <a:solidFill>
                  <a:schemeClr val="tx1"/>
                </a:solidFill>
              </a:rPr>
              <a:t>S</a:t>
            </a:r>
            <a:endParaRPr lang="zh-TW" altLang="en-US" sz="4300" dirty="0">
              <a:solidFill>
                <a:schemeClr val="tx1"/>
              </a:solidFill>
            </a:endParaRPr>
          </a:p>
        </p:txBody>
      </p:sp>
      <p:cxnSp>
        <p:nvCxnSpPr>
          <p:cNvPr id="9" name="直線單箭頭接點 8"/>
          <p:cNvCxnSpPr>
            <a:cxnSpLocks noChangeShapeType="1"/>
          </p:cNvCxnSpPr>
          <p:nvPr/>
        </p:nvCxnSpPr>
        <p:spPr bwMode="auto">
          <a:xfrm>
            <a:off x="1800226" y="4495800"/>
            <a:ext cx="0" cy="754857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線單箭頭接點 10"/>
          <p:cNvCxnSpPr>
            <a:cxnSpLocks noChangeShapeType="1"/>
          </p:cNvCxnSpPr>
          <p:nvPr/>
        </p:nvCxnSpPr>
        <p:spPr bwMode="auto">
          <a:xfrm flipV="1">
            <a:off x="1800226" y="6600826"/>
            <a:ext cx="0" cy="70247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線單箭頭接點 12"/>
          <p:cNvCxnSpPr/>
          <p:nvPr/>
        </p:nvCxnSpPr>
        <p:spPr>
          <a:xfrm>
            <a:off x="9718676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9864726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245458"/>
              </p:ext>
            </p:extLst>
          </p:nvPr>
        </p:nvGraphicFramePr>
        <p:xfrm>
          <a:off x="2403476" y="173833"/>
          <a:ext cx="14516100" cy="1671639"/>
        </p:xfrm>
        <a:graphic>
          <a:graphicData uri="http://schemas.openxmlformats.org/drawingml/2006/table">
            <a:tbl>
              <a:tblPr/>
              <a:tblGrid>
                <a:gridCol w="4292252"/>
                <a:gridCol w="2448272"/>
                <a:gridCol w="1149350"/>
                <a:gridCol w="6626226"/>
              </a:tblGrid>
              <a:tr h="557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語言流動紀錄</a:t>
                      </a:r>
                    </a:p>
                  </a:txBody>
                  <a:tcPr marL="182880" marR="182880" marT="68580" marB="685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日期</a:t>
                      </a: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: 112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年 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11 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月 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15 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日</a:t>
                      </a:r>
                    </a:p>
                  </a:txBody>
                  <a:tcPr marL="182880" marR="182880" marT="68580" marB="685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時間</a:t>
                      </a: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: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14:10-15:00</a:t>
                      </a:r>
                      <a:endParaRPr kumimoji="0" lang="zh-TW" alt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80" marR="182880" marT="68580" marB="685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地點</a:t>
                      </a: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: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臺北市立松山家商綜高部</a:t>
                      </a:r>
                      <a:r>
                        <a:rPr kumimoji="0" lang="en-US" altLang="zh-TW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107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班</a:t>
                      </a:r>
                    </a:p>
                  </a:txBody>
                  <a:tcPr marL="182880" marR="182880" marT="68580" marB="685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教學者</a:t>
                      </a: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: 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林虹妤老師</a:t>
                      </a:r>
                    </a:p>
                  </a:txBody>
                  <a:tcPr marL="182880" marR="182880" marT="68580" marB="685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觀察紀錄者</a:t>
                      </a:r>
                      <a:r>
                        <a:rPr kumimoji="0" lang="en-US" altLang="zh-TW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: </a:t>
                      </a:r>
                      <a:r>
                        <a:rPr kumimoji="0" lang="zh-TW" alt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黃春木老師</a:t>
                      </a:r>
                      <a:endParaRPr kumimoji="0" lang="en-US" altLang="zh-TW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82880" marR="182880" marT="68580" marB="685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1" name="直線單箭頭接點 20"/>
          <p:cNvCxnSpPr>
            <a:cxnSpLocks noChangeShapeType="1"/>
            <a:stCxn id="3" idx="5"/>
          </p:cNvCxnSpPr>
          <p:nvPr/>
        </p:nvCxnSpPr>
        <p:spPr bwMode="auto">
          <a:xfrm>
            <a:off x="2286000" y="4321970"/>
            <a:ext cx="231776" cy="7143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線單箭頭接點 11"/>
          <p:cNvCxnSpPr/>
          <p:nvPr/>
        </p:nvCxnSpPr>
        <p:spPr>
          <a:xfrm>
            <a:off x="1058545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1087120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000760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10296526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1015365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1043940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10728326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單箭頭接點 3"/>
          <p:cNvCxnSpPr>
            <a:cxnSpLocks noChangeShapeType="1"/>
            <a:stCxn id="5" idx="7"/>
          </p:cNvCxnSpPr>
          <p:nvPr/>
        </p:nvCxnSpPr>
        <p:spPr bwMode="auto">
          <a:xfrm flipV="1">
            <a:off x="2432050" y="6950870"/>
            <a:ext cx="520700" cy="526256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線單箭頭接點 9"/>
          <p:cNvCxnSpPr>
            <a:cxnSpLocks noChangeShapeType="1"/>
            <a:stCxn id="5" idx="1"/>
          </p:cNvCxnSpPr>
          <p:nvPr/>
        </p:nvCxnSpPr>
        <p:spPr bwMode="auto">
          <a:xfrm flipH="1" flipV="1">
            <a:off x="790576" y="6950870"/>
            <a:ext cx="520700" cy="526256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線單箭頭接點 26"/>
          <p:cNvCxnSpPr>
            <a:cxnSpLocks noChangeShapeType="1"/>
          </p:cNvCxnSpPr>
          <p:nvPr/>
        </p:nvCxnSpPr>
        <p:spPr bwMode="auto">
          <a:xfrm>
            <a:off x="2432050" y="4171950"/>
            <a:ext cx="520700" cy="507207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線單箭頭接點 28"/>
          <p:cNvCxnSpPr>
            <a:cxnSpLocks noChangeShapeType="1"/>
            <a:stCxn id="3" idx="6"/>
          </p:cNvCxnSpPr>
          <p:nvPr/>
        </p:nvCxnSpPr>
        <p:spPr bwMode="auto">
          <a:xfrm>
            <a:off x="2517777" y="3902870"/>
            <a:ext cx="866774" cy="41910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線單箭頭接點 30"/>
          <p:cNvCxnSpPr>
            <a:cxnSpLocks noChangeShapeType="1"/>
          </p:cNvCxnSpPr>
          <p:nvPr/>
        </p:nvCxnSpPr>
        <p:spPr bwMode="auto">
          <a:xfrm flipV="1">
            <a:off x="2517776" y="3631408"/>
            <a:ext cx="952500" cy="107156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線單箭頭接點 32"/>
          <p:cNvCxnSpPr>
            <a:cxnSpLocks noChangeShapeType="1"/>
            <a:stCxn id="3" idx="7"/>
          </p:cNvCxnSpPr>
          <p:nvPr/>
        </p:nvCxnSpPr>
        <p:spPr bwMode="auto">
          <a:xfrm flipV="1">
            <a:off x="2286001" y="3307558"/>
            <a:ext cx="1098550" cy="173831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線單箭頭接點 42"/>
          <p:cNvCxnSpPr>
            <a:cxnSpLocks noChangeShapeType="1"/>
          </p:cNvCxnSpPr>
          <p:nvPr/>
        </p:nvCxnSpPr>
        <p:spPr bwMode="auto">
          <a:xfrm flipV="1">
            <a:off x="2159001" y="2659858"/>
            <a:ext cx="577850" cy="735806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線單箭頭接點 43"/>
          <p:cNvCxnSpPr/>
          <p:nvPr/>
        </p:nvCxnSpPr>
        <p:spPr>
          <a:xfrm flipV="1">
            <a:off x="12601576" y="55768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12455526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1274445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13033376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 flipV="1">
            <a:off x="12887326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 flipV="1">
            <a:off x="9864726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 flipV="1">
            <a:off x="1015365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10296526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1000760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9718676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698500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1058545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1087120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11160126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1144905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12455526" y="42791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 flipV="1">
            <a:off x="1043940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1074420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1101725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 flipV="1">
            <a:off x="11303000" y="55745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/>
          <p:nvPr/>
        </p:nvCxnSpPr>
        <p:spPr>
          <a:xfrm flipV="1">
            <a:off x="7127876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727075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/>
          <p:cNvCxnSpPr/>
          <p:nvPr/>
        </p:nvCxnSpPr>
        <p:spPr>
          <a:xfrm>
            <a:off x="7559676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741680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V="1">
            <a:off x="770255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>
            <a:off x="784860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12601576" y="4279107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11017250" y="9463088"/>
            <a:ext cx="0" cy="3238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708" y="3961193"/>
            <a:ext cx="2289325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49" y="632603"/>
            <a:ext cx="5502039" cy="10797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286158" y="6507543"/>
            <a:ext cx="32129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 err="1" smtClean="0">
                <a:solidFill>
                  <a:srgbClr val="231F20"/>
                </a:solidFill>
                <a:latin typeface="More Sugar"/>
              </a:rPr>
              <a:t>i</a:t>
            </a: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50708" y="711562"/>
            <a:ext cx="8897161" cy="2067335"/>
            <a:chOff x="-958095" y="-728871"/>
            <a:chExt cx="11862882" cy="2756447"/>
          </a:xfrm>
        </p:grpSpPr>
        <p:sp>
          <p:nvSpPr>
            <p:cNvPr id="17" name="TextBox 17"/>
            <p:cNvSpPr txBox="1"/>
            <p:nvPr/>
          </p:nvSpPr>
          <p:spPr>
            <a:xfrm>
              <a:off x="-44064" y="-728871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量化觀察技術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958095" y="1446220"/>
              <a:ext cx="10948851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60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en-US" altLang="zh-TW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在工作中</a:t>
              </a:r>
              <a:r>
                <a:rPr 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407143" y="3301130"/>
            <a:ext cx="13142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在工作中可瞭解學生是否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專注於學習活動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須先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界定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在工作中的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行為內涵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典型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的在工作中，包括閱讀、傾聽、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回答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、在座位上做作業、合作完成小組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  <a:p>
            <a:endParaRPr lang="zh-TW" altLang="en-US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47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708" y="3961193"/>
            <a:ext cx="2289325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49" y="632603"/>
            <a:ext cx="5502039" cy="10797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286158" y="6507543"/>
            <a:ext cx="32129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 err="1" smtClean="0">
                <a:solidFill>
                  <a:srgbClr val="231F20"/>
                </a:solidFill>
                <a:latin typeface="More Sugar"/>
              </a:rPr>
              <a:t>i</a:t>
            </a: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50708" y="711562"/>
            <a:ext cx="8897161" cy="2067335"/>
            <a:chOff x="-958095" y="-728871"/>
            <a:chExt cx="11862882" cy="2756447"/>
          </a:xfrm>
        </p:grpSpPr>
        <p:sp>
          <p:nvSpPr>
            <p:cNvPr id="17" name="TextBox 17"/>
            <p:cNvSpPr txBox="1"/>
            <p:nvPr/>
          </p:nvSpPr>
          <p:spPr>
            <a:xfrm>
              <a:off x="-44064" y="-728871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量化觀察技術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958095" y="1446220"/>
              <a:ext cx="10948851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60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en-US" altLang="zh-TW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在工作中</a:t>
              </a:r>
              <a:r>
                <a:rPr 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407143" y="3301130"/>
            <a:ext cx="13142167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實施程序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觀察者在教室中某一位置就定位</a:t>
            </a: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B.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出座次圖</a:t>
            </a: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C.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註明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學生性別等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確定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行為的符號系統</a:t>
            </a:r>
          </a:p>
          <a:p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A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專注認真</a:t>
            </a:r>
          </a:p>
          <a:p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O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非工作中</a:t>
            </a:r>
          </a:p>
          <a:p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H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尋求協助</a:t>
            </a:r>
          </a:p>
          <a:p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94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708" y="3961193"/>
            <a:ext cx="2289325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49" y="632603"/>
            <a:ext cx="5502039" cy="10797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286158" y="6507543"/>
            <a:ext cx="3212913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 err="1" smtClean="0">
                <a:solidFill>
                  <a:srgbClr val="231F20"/>
                </a:solidFill>
                <a:latin typeface="More Sugar"/>
              </a:rPr>
              <a:t>i</a:t>
            </a:r>
            <a:endParaRPr lang="en-US" sz="35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50708" y="711562"/>
            <a:ext cx="8897161" cy="2067335"/>
            <a:chOff x="-958095" y="-728871"/>
            <a:chExt cx="11862882" cy="2756447"/>
          </a:xfrm>
        </p:grpSpPr>
        <p:sp>
          <p:nvSpPr>
            <p:cNvPr id="17" name="TextBox 17"/>
            <p:cNvSpPr txBox="1"/>
            <p:nvPr/>
          </p:nvSpPr>
          <p:spPr>
            <a:xfrm>
              <a:off x="-44064" y="-728871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量化觀察技術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958095" y="1446220"/>
              <a:ext cx="10948851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6000" dirty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r>
                <a:rPr lang="en-US" altLang="zh-TW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r>
                <a:rPr lang="zh-TW" alt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在工作中</a:t>
              </a:r>
              <a:r>
                <a:rPr 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407143" y="3301130"/>
            <a:ext cx="13142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出每個循環觀察的時間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系統記錄學生行為，每個學生觀察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循環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重複前一個步驟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zh-TW" altLang="en-US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52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822826" y="423863"/>
          <a:ext cx="7921624" cy="1371600"/>
        </p:xfrm>
        <a:graphic>
          <a:graphicData uri="http://schemas.openxmlformats.org/drawingml/2006/table">
            <a:tbl>
              <a:tblPr/>
              <a:tblGrid>
                <a:gridCol w="2384424"/>
                <a:gridCol w="511176"/>
                <a:gridCol w="838200"/>
                <a:gridCol w="1339850"/>
                <a:gridCol w="838200"/>
                <a:gridCol w="2009774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符號說明 ：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    </a:t>
                      </a:r>
                      <a:r>
                        <a:rPr kumimoji="0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觀察時間：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專注認真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+mn-cs"/>
                        </a:rPr>
                        <a:t> 0’00”</a:t>
                      </a:r>
                      <a:endParaRPr kumimoji="1" lang="zh-TW" altLang="zh-TW" sz="15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6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O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非工作中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+mn-cs"/>
                        </a:rPr>
                        <a:t> 4’05”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H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尋求協助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+mn-cs"/>
                        </a:rPr>
                        <a:t> 7’40”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8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+mn-cs"/>
                        </a:rPr>
                        <a:t>11’35”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9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  <a:cs typeface="+mn-cs"/>
                        </a:rPr>
                        <a:t>14’55”</a:t>
                      </a: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35560" marR="3556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1880850" y="1909763"/>
          <a:ext cx="4076700" cy="310896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</a:tblGrid>
              <a:tr h="150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A4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瑤純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</a:t>
                      </a:r>
                      <a:r>
                        <a:rPr kumimoji="0" lang="en-US" altLang="zh-TW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  <a:cs typeface="+mn-cs"/>
                        </a:rPr>
                        <a:t>O       9      </a:t>
                      </a:r>
                      <a:endParaRPr kumimoji="0" lang="zh-TW" altLang="zh-TW" sz="17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B3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鈺欣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A3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忠霖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O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O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O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O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11880850" y="5150645"/>
          <a:ext cx="4076700" cy="310896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</a:tblGrid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B2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柏均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A2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采瑄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O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7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B1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也博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A1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國超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2374900" y="8301038"/>
          <a:ext cx="13249276" cy="1378819"/>
        </p:xfrm>
        <a:graphic>
          <a:graphicData uri="http://schemas.openxmlformats.org/drawingml/2006/table">
            <a:tbl>
              <a:tblPr/>
              <a:tblGrid>
                <a:gridCol w="1263650"/>
                <a:gridCol w="755650"/>
                <a:gridCol w="1260476"/>
                <a:gridCol w="1514474"/>
                <a:gridCol w="1390650"/>
                <a:gridCol w="809626"/>
                <a:gridCol w="1206500"/>
                <a:gridCol w="1514474"/>
                <a:gridCol w="1390650"/>
                <a:gridCol w="793750"/>
                <a:gridCol w="1349376"/>
              </a:tblGrid>
              <a:tr h="404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第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F</a:t>
                      </a: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排</a:t>
                      </a: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第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E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排</a:t>
                      </a: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第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排</a:t>
                      </a: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第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排</a:t>
                      </a: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第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B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排</a:t>
                      </a: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第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排</a:t>
                      </a: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59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705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講台</a:t>
                      </a: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404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61778" marR="161778" marT="60650" marB="60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15360651" y="6872288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5335251" y="5360195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5360651" y="3586163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041526" y="1909763"/>
          <a:ext cx="4076700" cy="310896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</a:tblGrid>
              <a:tr h="150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E3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芳瑜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 A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 A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 A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 A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 A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F3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瀞芝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O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985000" y="1909763"/>
          <a:ext cx="4076700" cy="310896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</a:tblGrid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D4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林為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C4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翁恆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O 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O 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D3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李翊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O 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C3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楚枋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041526" y="5150645"/>
          <a:ext cx="4076700" cy="310896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</a:tblGrid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F2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蔡霖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 A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 A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 A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 O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 A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E2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德耘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F1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練潔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E1</a:t>
                      </a:r>
                      <a:r>
                        <a:rPr kumimoji="0" lang="zh-TW" alt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家宏</a:t>
                      </a: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 )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6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7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8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O        9    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</a:t>
                      </a:r>
                      <a:endParaRPr kumimoji="0" lang="zh-TW" altLang="zh-TW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758" name="Group 206"/>
          <p:cNvGraphicFramePr>
            <a:graphicFrameLocks noGrp="1"/>
          </p:cNvGraphicFramePr>
          <p:nvPr/>
        </p:nvGraphicFramePr>
        <p:xfrm>
          <a:off x="6940550" y="5250657"/>
          <a:ext cx="4076700" cy="310896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</a:tblGrid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D2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林逸</a:t>
                      </a: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O         8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H         9  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C2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陳仲</a:t>
                      </a: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D1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瑋中</a:t>
                      </a: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(F)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A         7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C1</a:t>
                      </a:r>
                      <a:r>
                        <a:rPr kumimoji="0" lang="zh-TW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鄭廷</a:t>
                      </a: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(M)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1 A         6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2 O         7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3 A         8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4 A         9  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entury Gothic" pitchFamily="34" charset="0"/>
                          <a:ea typeface="新細明體" pitchFamily="18" charset="-120"/>
                        </a:rPr>
                        <a:t>5 A    </a:t>
                      </a:r>
                      <a:endParaRPr kumimoji="0" lang="zh-TW" altLang="zh-TW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entury Gothic" pitchFamily="34" charset="0"/>
                        <a:ea typeface="新細明體" pitchFamily="18" charset="-120"/>
                      </a:endParaRPr>
                    </a:p>
                  </a:txBody>
                  <a:tcPr marL="121334" marR="12133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文字方塊 18"/>
          <p:cNvSpPr txBox="1">
            <a:spLocks noChangeArrowheads="1"/>
          </p:cNvSpPr>
          <p:nvPr/>
        </p:nvSpPr>
        <p:spPr bwMode="auto">
          <a:xfrm>
            <a:off x="10782301" y="503481"/>
            <a:ext cx="983782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18’23”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5400676" y="5360195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3238501" y="5360195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" name="文字方塊 20"/>
          <p:cNvSpPr txBox="1">
            <a:spLocks noChangeArrowheads="1"/>
          </p:cNvSpPr>
          <p:nvPr/>
        </p:nvSpPr>
        <p:spPr bwMode="auto">
          <a:xfrm>
            <a:off x="5400676" y="6872288"/>
            <a:ext cx="863600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O/A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3238501" y="6872288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3238501" y="3586163"/>
            <a:ext cx="1009650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A/O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5400676" y="2074070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15360651" y="2074070"/>
            <a:ext cx="695326" cy="457266"/>
          </a:xfrm>
          <a:prstGeom prst="rect">
            <a:avLst/>
          </a:prstGeom>
          <a:noFill/>
          <a:ln>
            <a:noFill/>
          </a:ln>
          <a:extLst/>
        </p:spPr>
        <p:txBody>
          <a:bodyPr lIns="163284" tIns="81642" rIns="163284" bIns="81642">
            <a:spAutoFit/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1900" b="1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9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13344526" y="3586163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文字方塊 26"/>
          <p:cNvSpPr txBox="1">
            <a:spLocks noChangeArrowheads="1"/>
          </p:cNvSpPr>
          <p:nvPr/>
        </p:nvSpPr>
        <p:spPr bwMode="auto">
          <a:xfrm>
            <a:off x="13344526" y="5360195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13344526" y="6827045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10464801" y="6872288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10464801" y="5360195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" name="文字方塊 30"/>
          <p:cNvSpPr txBox="1">
            <a:spLocks noChangeArrowheads="1"/>
          </p:cNvSpPr>
          <p:nvPr/>
        </p:nvSpPr>
        <p:spPr bwMode="auto">
          <a:xfrm>
            <a:off x="10439401" y="3586163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10464801" y="2074070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8448676" y="6872288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8448676" y="5360195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5" name="文字方塊 34"/>
          <p:cNvSpPr txBox="1">
            <a:spLocks noChangeArrowheads="1"/>
          </p:cNvSpPr>
          <p:nvPr/>
        </p:nvSpPr>
        <p:spPr bwMode="auto">
          <a:xfrm>
            <a:off x="8448676" y="3586163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8448676" y="2119313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10782301" y="732081"/>
            <a:ext cx="983782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b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21’27”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15217776" y="7100888"/>
            <a:ext cx="838200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O/A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15335251" y="5574507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15335251" y="3848101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15335251" y="2336007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13344526" y="3848101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3" name="文字方塊 42"/>
          <p:cNvSpPr txBox="1">
            <a:spLocks noChangeArrowheads="1"/>
          </p:cNvSpPr>
          <p:nvPr/>
        </p:nvSpPr>
        <p:spPr bwMode="auto">
          <a:xfrm>
            <a:off x="13319126" y="5638801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13344526" y="7150895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" name="文字方塊 44"/>
          <p:cNvSpPr txBox="1">
            <a:spLocks noChangeArrowheads="1"/>
          </p:cNvSpPr>
          <p:nvPr/>
        </p:nvSpPr>
        <p:spPr bwMode="auto">
          <a:xfrm>
            <a:off x="10439401" y="7150895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10464801" y="5638801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10296527" y="3848101"/>
            <a:ext cx="100647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O/A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10464801" y="2336007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8423276" y="2336007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8423276" y="3848101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1" name="文字方塊 50"/>
          <p:cNvSpPr txBox="1">
            <a:spLocks noChangeArrowheads="1"/>
          </p:cNvSpPr>
          <p:nvPr/>
        </p:nvSpPr>
        <p:spPr bwMode="auto">
          <a:xfrm>
            <a:off x="8423276" y="5574508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2" name="文字方塊 51"/>
          <p:cNvSpPr txBox="1">
            <a:spLocks noChangeArrowheads="1"/>
          </p:cNvSpPr>
          <p:nvPr/>
        </p:nvSpPr>
        <p:spPr bwMode="auto">
          <a:xfrm>
            <a:off x="8423276" y="7086601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3" name="文字方塊 52"/>
          <p:cNvSpPr txBox="1">
            <a:spLocks noChangeArrowheads="1"/>
          </p:cNvSpPr>
          <p:nvPr/>
        </p:nvSpPr>
        <p:spPr bwMode="auto">
          <a:xfrm>
            <a:off x="5422901" y="7086601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5400676" y="5574508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5" name="文字方塊 54"/>
          <p:cNvSpPr txBox="1">
            <a:spLocks noChangeArrowheads="1"/>
          </p:cNvSpPr>
          <p:nvPr/>
        </p:nvSpPr>
        <p:spPr bwMode="auto">
          <a:xfrm>
            <a:off x="5400676" y="2336007"/>
            <a:ext cx="695324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6" name="文字方塊 55"/>
          <p:cNvSpPr txBox="1">
            <a:spLocks noChangeArrowheads="1"/>
          </p:cNvSpPr>
          <p:nvPr/>
        </p:nvSpPr>
        <p:spPr bwMode="auto">
          <a:xfrm>
            <a:off x="3384551" y="3848101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" name="文字方塊 56"/>
          <p:cNvSpPr txBox="1">
            <a:spLocks noChangeArrowheads="1"/>
          </p:cNvSpPr>
          <p:nvPr/>
        </p:nvSpPr>
        <p:spPr bwMode="auto">
          <a:xfrm>
            <a:off x="3238501" y="5574507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zh-TW" alt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8" name="文字方塊 57"/>
          <p:cNvSpPr txBox="1">
            <a:spLocks noChangeArrowheads="1"/>
          </p:cNvSpPr>
          <p:nvPr/>
        </p:nvSpPr>
        <p:spPr bwMode="auto">
          <a:xfrm>
            <a:off x="3263901" y="7150895"/>
            <a:ext cx="695326" cy="44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862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9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708" y="3961193"/>
            <a:ext cx="2289325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49" y="632603"/>
            <a:ext cx="5502039" cy="10797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550708" y="711562"/>
            <a:ext cx="8897161" cy="2142292"/>
            <a:chOff x="-958095" y="-728871"/>
            <a:chExt cx="11862882" cy="2856390"/>
          </a:xfrm>
        </p:grpSpPr>
        <p:sp>
          <p:nvSpPr>
            <p:cNvPr id="17" name="TextBox 17"/>
            <p:cNvSpPr txBox="1"/>
            <p:nvPr/>
          </p:nvSpPr>
          <p:spPr>
            <a:xfrm>
              <a:off x="-44064" y="-728871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量化觀察技術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958095" y="1446220"/>
              <a:ext cx="10948851" cy="681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教師移動</a:t>
              </a:r>
              <a:r>
                <a:rPr 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581400" y="3604302"/>
            <a:ext cx="143818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移動方式係記錄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在教室中的移動情形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移動的方式會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 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班級控制</a:t>
            </a:r>
          </a:p>
          <a:p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學生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注意力</a:t>
            </a:r>
          </a:p>
          <a:p>
            <a:r>
              <a:rPr lang="zh-TW" altLang="en-US" sz="48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顯示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教師的偏好</a:t>
            </a:r>
          </a:p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移動方式會反應他們是否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專注於學習</a:t>
            </a:r>
          </a:p>
          <a:p>
            <a:endParaRPr lang="zh-TW" altLang="en-US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0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5190">
            <a:off x="13261442" y="-813802"/>
            <a:ext cx="524616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986724">
            <a:off x="310613" y="5807797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42132" y="5795364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3697">
            <a:off x="182545" y="6993976"/>
            <a:ext cx="2513050" cy="3338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52308">
            <a:off x="16884996" y="2630754"/>
            <a:ext cx="1134974" cy="195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821163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zh-TW" altLang="en-US" sz="8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初任教師</a:t>
            </a:r>
            <a:endParaRPr lang="en-US" sz="8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98275" y="3226656"/>
            <a:ext cx="13434849" cy="2718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初任教師的忐忑</a:t>
            </a:r>
            <a:r>
              <a:rPr lang="en-US" altLang="zh-TW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初任教師的優勢</a:t>
            </a:r>
            <a:r>
              <a:rPr lang="en-US" altLang="zh-TW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sz="72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698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0708" y="3961193"/>
            <a:ext cx="2289325" cy="6172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047249" y="632603"/>
            <a:ext cx="5502039" cy="10797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550708" y="711562"/>
            <a:ext cx="8897161" cy="2142292"/>
            <a:chOff x="-958095" y="-728871"/>
            <a:chExt cx="11862882" cy="2856390"/>
          </a:xfrm>
        </p:grpSpPr>
        <p:sp>
          <p:nvSpPr>
            <p:cNvPr id="17" name="TextBox 17"/>
            <p:cNvSpPr txBox="1"/>
            <p:nvPr/>
          </p:nvSpPr>
          <p:spPr>
            <a:xfrm>
              <a:off x="-44064" y="-728871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量化觀察技術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958095" y="1446220"/>
              <a:ext cx="10948851" cy="681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altLang="zh-TW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教師移動</a:t>
              </a:r>
              <a:r>
                <a:rPr lang="en-US" sz="6000" dirty="0" smtClean="0">
                  <a:solidFill>
                    <a:srgbClr val="0000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352800" y="3098308"/>
            <a:ext cx="14381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實施程序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教室簡圖</a:t>
            </a: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B.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師生移動情形並以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連續的線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教室的一端移動到另一端</a:t>
            </a:r>
          </a:p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C.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的時間可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用不同顏色的筆做記錄</a:t>
            </a: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3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標題 4"/>
          <p:cNvSpPr>
            <a:spLocks noGrp="1"/>
          </p:cNvSpPr>
          <p:nvPr>
            <p:ph type="title" idx="4294967295"/>
          </p:nvPr>
        </p:nvSpPr>
        <p:spPr>
          <a:xfrm>
            <a:off x="1368426" y="390525"/>
            <a:ext cx="15544800" cy="864395"/>
          </a:xfrm>
        </p:spPr>
        <p:txBody>
          <a:bodyPr/>
          <a:lstStyle/>
          <a:p>
            <a:pPr eaLnBrk="1" hangingPunct="1"/>
            <a:r>
              <a:rPr lang="zh-TW" altLang="en-US" sz="4300">
                <a:latin typeface="標楷體" pitchFamily="65" charset="-120"/>
                <a:ea typeface="標楷體" pitchFamily="65" charset="-120"/>
              </a:rPr>
              <a:t>教師移動紀錄表</a:t>
            </a:r>
          </a:p>
        </p:txBody>
      </p:sp>
      <p:graphicFrame>
        <p:nvGraphicFramePr>
          <p:cNvPr id="94211" name="物件 2"/>
          <p:cNvGraphicFramePr>
            <a:graphicFrameLocks noChangeAspect="1"/>
          </p:cNvGraphicFramePr>
          <p:nvPr/>
        </p:nvGraphicFramePr>
        <p:xfrm>
          <a:off x="1555750" y="1362076"/>
          <a:ext cx="16373476" cy="833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簡報" r:id="rId3" imgW="4271775" imgH="3203341" progId="PowerPoint.Show.12">
                  <p:embed/>
                </p:oleObj>
              </mc:Choice>
              <mc:Fallback>
                <p:oleObj name="簡報" r:id="rId3" imgW="4271775" imgH="3203341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1362076"/>
                        <a:ext cx="16373476" cy="8331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流程圖: 接點 21"/>
          <p:cNvSpPr/>
          <p:nvPr/>
        </p:nvSpPr>
        <p:spPr>
          <a:xfrm>
            <a:off x="6985000" y="3995738"/>
            <a:ext cx="304800" cy="228600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0000FF"/>
                </a:solidFill>
              </a:rPr>
              <a:t>2</a:t>
            </a:r>
            <a:endParaRPr lang="zh-TW" altLang="en-US" sz="1400" b="1" dirty="0">
              <a:solidFill>
                <a:srgbClr val="0000FF"/>
              </a:solidFill>
            </a:endParaRPr>
          </a:p>
        </p:txBody>
      </p:sp>
      <p:sp>
        <p:nvSpPr>
          <p:cNvPr id="23" name="流程圖: 接點 22"/>
          <p:cNvSpPr/>
          <p:nvPr/>
        </p:nvSpPr>
        <p:spPr>
          <a:xfrm>
            <a:off x="9382127" y="5831683"/>
            <a:ext cx="307974" cy="230981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14617701" y="7627145"/>
            <a:ext cx="3168650" cy="6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4" tIns="81642" rIns="163284" bIns="81642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sz="3200">
                <a:solidFill>
                  <a:srgbClr val="08684E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6"/>
              </a:buBlip>
              <a:defRPr sz="2800">
                <a:solidFill>
                  <a:srgbClr val="08684E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5"/>
              </a:buBlip>
              <a:defRPr sz="2400">
                <a:solidFill>
                  <a:srgbClr val="08684E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6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7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>
                <a:solidFill>
                  <a:srgbClr val="08684E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14039850" y="6979445"/>
            <a:ext cx="3889376" cy="12728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63284" tIns="81642" rIns="163284" bIns="81642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0"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註</a:t>
            </a:r>
            <a:r>
              <a:rPr kumimoji="0"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kumimoji="0" lang="en-US" altLang="zh-TW" dirty="0">
                <a:latin typeface="新細明體"/>
                <a:ea typeface="新細明體"/>
              </a:rPr>
              <a:t>①→②…→⑨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kumimoji="0" lang="zh-TW" altLang="en-US" dirty="0">
                <a:latin typeface="新細明體"/>
                <a:ea typeface="新細明體"/>
              </a:rPr>
              <a:t>教師</a:t>
            </a:r>
            <a:r>
              <a:rPr kumimoji="0" lang="en-US" altLang="zh-TW" dirty="0">
                <a:latin typeface="新細明體"/>
                <a:ea typeface="新細明體"/>
              </a:rPr>
              <a:t>─</a:t>
            </a:r>
            <a:r>
              <a:rPr kumimoji="0" lang="zh-TW" altLang="en-US" dirty="0">
                <a:latin typeface="新細明體"/>
                <a:ea typeface="新細明體"/>
              </a:rPr>
              <a:t>學生討論</a:t>
            </a:r>
            <a:endParaRPr kumimoji="0" lang="en-US" altLang="zh-TW" dirty="0">
              <a:latin typeface="新細明體"/>
              <a:ea typeface="新細明體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kumimoji="0" lang="en-US" altLang="zh-TW" dirty="0">
                <a:latin typeface="新細明體"/>
                <a:ea typeface="新細明體"/>
              </a:rPr>
              <a:t>(</a:t>
            </a:r>
            <a:r>
              <a:rPr kumimoji="0" lang="zh-TW" altLang="en-US" dirty="0">
                <a:latin typeface="新細明體"/>
                <a:ea typeface="新細明體"/>
              </a:rPr>
              <a:t>數字是指其順序</a:t>
            </a:r>
            <a:r>
              <a:rPr kumimoji="0" lang="en-US" altLang="zh-TW" dirty="0">
                <a:latin typeface="新細明體"/>
                <a:ea typeface="新細明體"/>
              </a:rPr>
              <a:t>)</a:t>
            </a:r>
            <a:endParaRPr kumimoji="0" lang="en-US" altLang="zh-TW" dirty="0">
              <a:latin typeface="Arial" charset="0"/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6245227" y="7289008"/>
            <a:ext cx="307974" cy="230981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endParaRPr lang="zh-TW" altLang="en-US" sz="2500" dirty="0">
              <a:solidFill>
                <a:schemeClr val="accent2"/>
              </a:solidFill>
            </a:endParaRPr>
          </a:p>
        </p:txBody>
      </p:sp>
      <p:sp>
        <p:nvSpPr>
          <p:cNvPr id="94217" name="手繪多邊形 2"/>
          <p:cNvSpPr>
            <a:spLocks/>
          </p:cNvSpPr>
          <p:nvPr/>
        </p:nvSpPr>
        <p:spPr bwMode="auto">
          <a:xfrm>
            <a:off x="6369050" y="5453063"/>
            <a:ext cx="5045076" cy="2100263"/>
          </a:xfrm>
          <a:custGeom>
            <a:avLst/>
            <a:gdLst>
              <a:gd name="T0" fmla="*/ 0 w 2522483"/>
              <a:gd name="T1" fmla="*/ 1388937 h 1400103"/>
              <a:gd name="T2" fmla="*/ 199725 w 2522483"/>
              <a:gd name="T3" fmla="*/ 1388937 h 1400103"/>
              <a:gd name="T4" fmla="*/ 967099 w 2522483"/>
              <a:gd name="T5" fmla="*/ 1367909 h 1400103"/>
              <a:gd name="T6" fmla="*/ 1114271 w 2522483"/>
              <a:gd name="T7" fmla="*/ 1346881 h 1400103"/>
              <a:gd name="T8" fmla="*/ 1229900 w 2522483"/>
              <a:gd name="T9" fmla="*/ 1336371 h 1400103"/>
              <a:gd name="T10" fmla="*/ 1482189 w 2522483"/>
              <a:gd name="T11" fmla="*/ 1304826 h 1400103"/>
              <a:gd name="T12" fmla="*/ 1692425 w 2522483"/>
              <a:gd name="T13" fmla="*/ 1273287 h 1400103"/>
              <a:gd name="T14" fmla="*/ 1797548 w 2522483"/>
              <a:gd name="T15" fmla="*/ 1252253 h 1400103"/>
              <a:gd name="T16" fmla="*/ 1934204 w 2522483"/>
              <a:gd name="T17" fmla="*/ 1220715 h 1400103"/>
              <a:gd name="T18" fmla="*/ 1965736 w 2522483"/>
              <a:gd name="T19" fmla="*/ 1210198 h 1400103"/>
              <a:gd name="T20" fmla="*/ 2091881 w 2522483"/>
              <a:gd name="T21" fmla="*/ 1189170 h 1400103"/>
              <a:gd name="T22" fmla="*/ 2196999 w 2522483"/>
              <a:gd name="T23" fmla="*/ 1157632 h 1400103"/>
              <a:gd name="T24" fmla="*/ 2281095 w 2522483"/>
              <a:gd name="T25" fmla="*/ 1136604 h 1400103"/>
              <a:gd name="T26" fmla="*/ 2344169 w 2522483"/>
              <a:gd name="T27" fmla="*/ 1115570 h 1400103"/>
              <a:gd name="T28" fmla="*/ 2375703 w 2522483"/>
              <a:gd name="T29" fmla="*/ 1084032 h 1400103"/>
              <a:gd name="T30" fmla="*/ 2396723 w 2522483"/>
              <a:gd name="T31" fmla="*/ 1052487 h 1400103"/>
              <a:gd name="T32" fmla="*/ 2428267 w 2522483"/>
              <a:gd name="T33" fmla="*/ 1010431 h 1400103"/>
              <a:gd name="T34" fmla="*/ 2459799 w 2522483"/>
              <a:gd name="T35" fmla="*/ 926321 h 1400103"/>
              <a:gd name="T36" fmla="*/ 2480821 w 2522483"/>
              <a:gd name="T37" fmla="*/ 894776 h 1400103"/>
              <a:gd name="T38" fmla="*/ 2501853 w 2522483"/>
              <a:gd name="T39" fmla="*/ 821175 h 1400103"/>
              <a:gd name="T40" fmla="*/ 2522873 w 2522483"/>
              <a:gd name="T41" fmla="*/ 737064 h 1400103"/>
              <a:gd name="T42" fmla="*/ 2501853 w 2522483"/>
              <a:gd name="T43" fmla="*/ 327014 h 1400103"/>
              <a:gd name="T44" fmla="*/ 2491331 w 2522483"/>
              <a:gd name="T45" fmla="*/ 284959 h 1400103"/>
              <a:gd name="T46" fmla="*/ 2470311 w 2522483"/>
              <a:gd name="T47" fmla="*/ 253414 h 1400103"/>
              <a:gd name="T48" fmla="*/ 2428267 w 2522483"/>
              <a:gd name="T49" fmla="*/ 169303 h 1400103"/>
              <a:gd name="T50" fmla="*/ 2386213 w 2522483"/>
              <a:gd name="T51" fmla="*/ 137758 h 1400103"/>
              <a:gd name="T52" fmla="*/ 2354681 w 2522483"/>
              <a:gd name="T53" fmla="*/ 95702 h 1400103"/>
              <a:gd name="T54" fmla="*/ 2291607 w 2522483"/>
              <a:gd name="T55" fmla="*/ 43130 h 1400103"/>
              <a:gd name="T56" fmla="*/ 2175977 w 2522483"/>
              <a:gd name="T57" fmla="*/ 11592 h 1400103"/>
              <a:gd name="T58" fmla="*/ 2133935 w 2522483"/>
              <a:gd name="T59" fmla="*/ 1074 h 1400103"/>
              <a:gd name="T60" fmla="*/ 2039321 w 2522483"/>
              <a:gd name="T61" fmla="*/ 1074 h 14001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522483"/>
              <a:gd name="T94" fmla="*/ 0 h 1400103"/>
              <a:gd name="T95" fmla="*/ 2522483 w 2522483"/>
              <a:gd name="T96" fmla="*/ 1400103 h 140010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522483" h="1400103">
                <a:moveTo>
                  <a:pt x="0" y="1388440"/>
                </a:moveTo>
                <a:cubicBezTo>
                  <a:pt x="106827" y="1409805"/>
                  <a:pt x="18061" y="1396888"/>
                  <a:pt x="199697" y="1388440"/>
                </a:cubicBezTo>
                <a:cubicBezTo>
                  <a:pt x="426552" y="1377888"/>
                  <a:pt x="754813" y="1372240"/>
                  <a:pt x="966952" y="1367419"/>
                </a:cubicBezTo>
                <a:cubicBezTo>
                  <a:pt x="1032346" y="1356520"/>
                  <a:pt x="1042706" y="1353913"/>
                  <a:pt x="1114097" y="1346398"/>
                </a:cubicBezTo>
                <a:cubicBezTo>
                  <a:pt x="1152581" y="1342347"/>
                  <a:pt x="1191173" y="1339391"/>
                  <a:pt x="1229711" y="1335888"/>
                </a:cubicBezTo>
                <a:cubicBezTo>
                  <a:pt x="1383032" y="1305223"/>
                  <a:pt x="1299177" y="1317412"/>
                  <a:pt x="1481959" y="1304357"/>
                </a:cubicBezTo>
                <a:cubicBezTo>
                  <a:pt x="1764323" y="1247884"/>
                  <a:pt x="1410852" y="1315023"/>
                  <a:pt x="1692166" y="1272826"/>
                </a:cubicBezTo>
                <a:cubicBezTo>
                  <a:pt x="1727499" y="1267526"/>
                  <a:pt x="1762235" y="1258812"/>
                  <a:pt x="1797269" y="1251805"/>
                </a:cubicBezTo>
                <a:cubicBezTo>
                  <a:pt x="1838965" y="1243466"/>
                  <a:pt x="1895861" y="1232955"/>
                  <a:pt x="1933904" y="1220274"/>
                </a:cubicBezTo>
                <a:cubicBezTo>
                  <a:pt x="1944414" y="1216771"/>
                  <a:pt x="1954687" y="1212451"/>
                  <a:pt x="1965435" y="1209764"/>
                </a:cubicBezTo>
                <a:cubicBezTo>
                  <a:pt x="2023523" y="1195243"/>
                  <a:pt x="2026312" y="1200606"/>
                  <a:pt x="2091559" y="1188743"/>
                </a:cubicBezTo>
                <a:cubicBezTo>
                  <a:pt x="2152738" y="1177619"/>
                  <a:pt x="2123515" y="1175499"/>
                  <a:pt x="2196663" y="1157212"/>
                </a:cubicBezTo>
                <a:cubicBezTo>
                  <a:pt x="2224690" y="1150205"/>
                  <a:pt x="2253338" y="1145328"/>
                  <a:pt x="2280745" y="1136192"/>
                </a:cubicBezTo>
                <a:lnTo>
                  <a:pt x="2343807" y="1115171"/>
                </a:lnTo>
                <a:cubicBezTo>
                  <a:pt x="2354317" y="1104661"/>
                  <a:pt x="2365822" y="1095059"/>
                  <a:pt x="2375338" y="1083640"/>
                </a:cubicBezTo>
                <a:cubicBezTo>
                  <a:pt x="2383425" y="1073936"/>
                  <a:pt x="2389017" y="1062388"/>
                  <a:pt x="2396359" y="1052109"/>
                </a:cubicBezTo>
                <a:cubicBezTo>
                  <a:pt x="2406541" y="1037854"/>
                  <a:pt x="2417380" y="1024081"/>
                  <a:pt x="2427890" y="1010067"/>
                </a:cubicBezTo>
                <a:cubicBezTo>
                  <a:pt x="2436987" y="982775"/>
                  <a:pt x="2446851" y="951125"/>
                  <a:pt x="2459421" y="925985"/>
                </a:cubicBezTo>
                <a:cubicBezTo>
                  <a:pt x="2465070" y="914687"/>
                  <a:pt x="2473435" y="904964"/>
                  <a:pt x="2480442" y="894454"/>
                </a:cubicBezTo>
                <a:cubicBezTo>
                  <a:pt x="2505641" y="818854"/>
                  <a:pt x="2475068" y="913263"/>
                  <a:pt x="2501463" y="820881"/>
                </a:cubicBezTo>
                <a:cubicBezTo>
                  <a:pt x="2523006" y="745480"/>
                  <a:pt x="2501118" y="843625"/>
                  <a:pt x="2522483" y="736798"/>
                </a:cubicBezTo>
                <a:cubicBezTo>
                  <a:pt x="2515280" y="491899"/>
                  <a:pt x="2534768" y="476767"/>
                  <a:pt x="2501463" y="326895"/>
                </a:cubicBezTo>
                <a:cubicBezTo>
                  <a:pt x="2498329" y="312794"/>
                  <a:pt x="2496642" y="298131"/>
                  <a:pt x="2490952" y="284854"/>
                </a:cubicBezTo>
                <a:cubicBezTo>
                  <a:pt x="2485976" y="273244"/>
                  <a:pt x="2475981" y="264412"/>
                  <a:pt x="2469932" y="253323"/>
                </a:cubicBezTo>
                <a:cubicBezTo>
                  <a:pt x="2454927" y="225813"/>
                  <a:pt x="2452959" y="188042"/>
                  <a:pt x="2427890" y="169240"/>
                </a:cubicBezTo>
                <a:cubicBezTo>
                  <a:pt x="2413876" y="158730"/>
                  <a:pt x="2398235" y="150096"/>
                  <a:pt x="2385849" y="137709"/>
                </a:cubicBezTo>
                <a:cubicBezTo>
                  <a:pt x="2373462" y="125322"/>
                  <a:pt x="2365718" y="108967"/>
                  <a:pt x="2354318" y="95667"/>
                </a:cubicBezTo>
                <a:cubicBezTo>
                  <a:pt x="2339086" y="77896"/>
                  <a:pt x="2313713" y="53097"/>
                  <a:pt x="2291256" y="43116"/>
                </a:cubicBezTo>
                <a:cubicBezTo>
                  <a:pt x="2242032" y="21239"/>
                  <a:pt x="2225101" y="22576"/>
                  <a:pt x="2175642" y="11585"/>
                </a:cubicBezTo>
                <a:cubicBezTo>
                  <a:pt x="2161541" y="8451"/>
                  <a:pt x="2148003" y="2182"/>
                  <a:pt x="2133600" y="1074"/>
                </a:cubicBezTo>
                <a:cubicBezTo>
                  <a:pt x="2102162" y="-1344"/>
                  <a:pt x="2070538" y="1074"/>
                  <a:pt x="2039007" y="107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3284" tIns="81642" rIns="163284" bIns="81642"/>
          <a:lstStyle/>
          <a:p>
            <a:endParaRPr lang="zh-TW" altLang="en-US"/>
          </a:p>
        </p:txBody>
      </p:sp>
      <p:sp>
        <p:nvSpPr>
          <p:cNvPr id="94218" name="手繪多邊形 5"/>
          <p:cNvSpPr>
            <a:spLocks/>
          </p:cNvSpPr>
          <p:nvPr/>
        </p:nvSpPr>
        <p:spPr bwMode="auto">
          <a:xfrm flipV="1">
            <a:off x="6432550" y="7412832"/>
            <a:ext cx="406400" cy="171450"/>
          </a:xfrm>
          <a:custGeom>
            <a:avLst/>
            <a:gdLst>
              <a:gd name="T0" fmla="*/ 0 w 94593"/>
              <a:gd name="T1" fmla="*/ 0 h 21441"/>
              <a:gd name="T2" fmla="*/ 42998792 w 94593"/>
              <a:gd name="T3" fmla="*/ 2147483647 h 21441"/>
              <a:gd name="T4" fmla="*/ 0 60000 65536"/>
              <a:gd name="T5" fmla="*/ 0 60000 65536"/>
              <a:gd name="T6" fmla="*/ 0 w 94593"/>
              <a:gd name="T7" fmla="*/ 0 h 21441"/>
              <a:gd name="T8" fmla="*/ 94593 w 94593"/>
              <a:gd name="T9" fmla="*/ 21441 h 214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593" h="21441">
                <a:moveTo>
                  <a:pt x="0" y="0"/>
                </a:moveTo>
                <a:cubicBezTo>
                  <a:pt x="65563" y="26226"/>
                  <a:pt x="33685" y="21021"/>
                  <a:pt x="94593" y="2102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3284" tIns="81642" rIns="163284" bIns="81642"/>
          <a:lstStyle/>
          <a:p>
            <a:endParaRPr lang="zh-TW" altLang="en-US"/>
          </a:p>
        </p:txBody>
      </p:sp>
      <p:sp>
        <p:nvSpPr>
          <p:cNvPr id="90" name="流程圖: 接點 89"/>
          <p:cNvSpPr/>
          <p:nvPr/>
        </p:nvSpPr>
        <p:spPr>
          <a:xfrm>
            <a:off x="6553200" y="3969545"/>
            <a:ext cx="304800" cy="2286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2" name="流程圖: 接點 111"/>
          <p:cNvSpPr/>
          <p:nvPr/>
        </p:nvSpPr>
        <p:spPr>
          <a:xfrm>
            <a:off x="6388100" y="3524250"/>
            <a:ext cx="307976" cy="22860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3" name="流程圖: 接點 112"/>
          <p:cNvSpPr/>
          <p:nvPr/>
        </p:nvSpPr>
        <p:spPr>
          <a:xfrm>
            <a:off x="6388100" y="2983708"/>
            <a:ext cx="307976" cy="230981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0A5C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0A5C6C"/>
                </a:solidFill>
              </a:rPr>
              <a:t>6</a:t>
            </a:r>
            <a:endParaRPr lang="zh-TW" altLang="en-US" b="1" dirty="0">
              <a:solidFill>
                <a:srgbClr val="0A5C6C"/>
              </a:solidFill>
            </a:endParaRPr>
          </a:p>
        </p:txBody>
      </p:sp>
      <p:sp>
        <p:nvSpPr>
          <p:cNvPr id="114" name="流程圖: 接點 113"/>
          <p:cNvSpPr/>
          <p:nvPr/>
        </p:nvSpPr>
        <p:spPr>
          <a:xfrm>
            <a:off x="6965950" y="4912520"/>
            <a:ext cx="304800" cy="23098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7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5" name="流程圖: 接點 114"/>
          <p:cNvSpPr/>
          <p:nvPr/>
        </p:nvSpPr>
        <p:spPr>
          <a:xfrm>
            <a:off x="9845677" y="4912520"/>
            <a:ext cx="307974" cy="23098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8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6" name="流程圖: 接點 115"/>
          <p:cNvSpPr/>
          <p:nvPr/>
        </p:nvSpPr>
        <p:spPr>
          <a:xfrm>
            <a:off x="9988550" y="3955258"/>
            <a:ext cx="307976" cy="230981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chemeClr val="tx1"/>
                </a:solidFill>
              </a:rPr>
              <a:t>9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cxnSp>
        <p:nvCxnSpPr>
          <p:cNvPr id="71" name="弧形接點 70"/>
          <p:cNvCxnSpPr>
            <a:cxnSpLocks noChangeShapeType="1"/>
            <a:endCxn id="4" idx="7"/>
          </p:cNvCxnSpPr>
          <p:nvPr/>
        </p:nvCxnSpPr>
        <p:spPr bwMode="auto">
          <a:xfrm flipV="1">
            <a:off x="6553200" y="4960145"/>
            <a:ext cx="4130676" cy="2445543"/>
          </a:xfrm>
          <a:prstGeom prst="curvedConnector4">
            <a:avLst>
              <a:gd name="adj1" fmla="val 129366"/>
              <a:gd name="adj2" fmla="val 100796"/>
            </a:avLst>
          </a:prstGeom>
          <a:noFill/>
          <a:ln w="1905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6" name="手繪多邊形 74"/>
          <p:cNvSpPr>
            <a:spLocks/>
          </p:cNvSpPr>
          <p:nvPr/>
        </p:nvSpPr>
        <p:spPr bwMode="auto">
          <a:xfrm>
            <a:off x="3429001" y="2457451"/>
            <a:ext cx="8035926" cy="2500313"/>
          </a:xfrm>
          <a:custGeom>
            <a:avLst/>
            <a:gdLst>
              <a:gd name="T0" fmla="*/ 3636912 w 4018222"/>
              <a:gd name="T1" fmla="*/ 1666875 h 1666875"/>
              <a:gd name="T2" fmla="*/ 3674986 w 4018222"/>
              <a:gd name="T3" fmla="*/ 790575 h 1666875"/>
              <a:gd name="T4" fmla="*/ 0 w 4018222"/>
              <a:gd name="T5" fmla="*/ 0 h 1666875"/>
              <a:gd name="T6" fmla="*/ 0 60000 65536"/>
              <a:gd name="T7" fmla="*/ 0 60000 65536"/>
              <a:gd name="T8" fmla="*/ 0 60000 65536"/>
              <a:gd name="T9" fmla="*/ 0 w 4018222"/>
              <a:gd name="T10" fmla="*/ 0 h 1666875"/>
              <a:gd name="T11" fmla="*/ 4018222 w 4018222"/>
              <a:gd name="T12" fmla="*/ 1666875 h 1666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18222" h="1666875">
                <a:moveTo>
                  <a:pt x="3638550" y="1666875"/>
                </a:moveTo>
                <a:cubicBezTo>
                  <a:pt x="3960812" y="1367631"/>
                  <a:pt x="4283075" y="1068387"/>
                  <a:pt x="3676650" y="790575"/>
                </a:cubicBezTo>
                <a:cubicBezTo>
                  <a:pt x="3070225" y="512762"/>
                  <a:pt x="612775" y="476250"/>
                  <a:pt x="0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3284" tIns="81642" rIns="163284" bIns="81642"/>
          <a:lstStyle/>
          <a:p>
            <a:endParaRPr lang="zh-TW" altLang="en-US"/>
          </a:p>
        </p:txBody>
      </p:sp>
      <p:grpSp>
        <p:nvGrpSpPr>
          <p:cNvPr id="2" name="群組 108653"/>
          <p:cNvGrpSpPr>
            <a:grpSpLocks/>
          </p:cNvGrpSpPr>
          <p:nvPr/>
        </p:nvGrpSpPr>
        <p:grpSpPr bwMode="auto">
          <a:xfrm>
            <a:off x="7191377" y="3705226"/>
            <a:ext cx="3536950" cy="1331120"/>
            <a:chOff x="3595868" y="2470410"/>
            <a:chExt cx="1768220" cy="886582"/>
          </a:xfrm>
        </p:grpSpPr>
        <p:cxnSp>
          <p:nvCxnSpPr>
            <p:cNvPr id="94250" name="弧形接點 85"/>
            <p:cNvCxnSpPr>
              <a:cxnSpLocks noChangeShapeType="1"/>
            </p:cNvCxnSpPr>
            <p:nvPr/>
          </p:nvCxnSpPr>
          <p:spPr bwMode="auto">
            <a:xfrm rot="5400000" flipH="1" flipV="1">
              <a:off x="4887051" y="2892921"/>
              <a:ext cx="878594" cy="49547"/>
            </a:xfrm>
            <a:prstGeom prst="curvedConnector4">
              <a:avLst>
                <a:gd name="adj1" fmla="val 259"/>
                <a:gd name="adj2" fmla="val 404907"/>
              </a:avLst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51" name="弧形接點 93"/>
            <p:cNvCxnSpPr>
              <a:cxnSpLocks noChangeShapeType="1"/>
            </p:cNvCxnSpPr>
            <p:nvPr/>
          </p:nvCxnSpPr>
          <p:spPr bwMode="auto">
            <a:xfrm flipH="1">
              <a:off x="3595868" y="2470410"/>
              <a:ext cx="1768220" cy="365537"/>
            </a:xfrm>
            <a:prstGeom prst="curvedConnector4">
              <a:avLst>
                <a:gd name="adj1" fmla="val -13931"/>
                <a:gd name="adj2" fmla="val 179796"/>
              </a:avLst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群組 108657"/>
          <p:cNvGrpSpPr>
            <a:grpSpLocks/>
          </p:cNvGrpSpPr>
          <p:nvPr/>
        </p:nvGrpSpPr>
        <p:grpSpPr bwMode="auto">
          <a:xfrm>
            <a:off x="4584700" y="3571876"/>
            <a:ext cx="7585076" cy="3948113"/>
            <a:chOff x="2292162" y="2382002"/>
            <a:chExt cx="3792006" cy="2631174"/>
          </a:xfrm>
        </p:grpSpPr>
        <p:cxnSp>
          <p:nvCxnSpPr>
            <p:cNvPr id="94242" name="弧形接點 103"/>
            <p:cNvCxnSpPr>
              <a:cxnSpLocks noChangeShapeType="1"/>
            </p:cNvCxnSpPr>
            <p:nvPr/>
          </p:nvCxnSpPr>
          <p:spPr bwMode="auto">
            <a:xfrm>
              <a:off x="3723611" y="2740129"/>
              <a:ext cx="2360557" cy="2273047"/>
            </a:xfrm>
            <a:prstGeom prst="curvedConnector3">
              <a:avLst>
                <a:gd name="adj1" fmla="val 103667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3" name="弧形接點 119"/>
            <p:cNvCxnSpPr>
              <a:cxnSpLocks noChangeShapeType="1"/>
            </p:cNvCxnSpPr>
            <p:nvPr/>
          </p:nvCxnSpPr>
          <p:spPr bwMode="auto">
            <a:xfrm rot="16200000" flipV="1">
              <a:off x="5119456" y="4033673"/>
              <a:ext cx="1209344" cy="720080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617" name="弧形 108616"/>
            <p:cNvSpPr/>
            <p:nvPr/>
          </p:nvSpPr>
          <p:spPr bwMode="auto">
            <a:xfrm>
              <a:off x="4941328" y="2740654"/>
              <a:ext cx="855542" cy="1096587"/>
            </a:xfrm>
            <a:prstGeom prst="arc">
              <a:avLst>
                <a:gd name="adj1" fmla="val 15854003"/>
                <a:gd name="adj2" fmla="val 532468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03" name="弧形 202"/>
            <p:cNvSpPr/>
            <p:nvPr/>
          </p:nvSpPr>
          <p:spPr bwMode="auto">
            <a:xfrm rot="4756940">
              <a:off x="3938254" y="1793037"/>
              <a:ext cx="847435" cy="2025366"/>
            </a:xfrm>
            <a:prstGeom prst="arc">
              <a:avLst>
                <a:gd name="adj1" fmla="val 16656166"/>
                <a:gd name="adj2" fmla="val 586852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06" name="弧形 205"/>
            <p:cNvSpPr/>
            <p:nvPr/>
          </p:nvSpPr>
          <p:spPr bwMode="auto">
            <a:xfrm rot="10624241">
              <a:off x="2822313" y="2864437"/>
              <a:ext cx="1236490" cy="2024957"/>
            </a:xfrm>
            <a:prstGeom prst="arc">
              <a:avLst>
                <a:gd name="adj1" fmla="val 17116217"/>
                <a:gd name="adj2" fmla="val 537495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07" name="弧形 206"/>
            <p:cNvSpPr/>
            <p:nvPr/>
          </p:nvSpPr>
          <p:spPr bwMode="auto">
            <a:xfrm rot="8232264">
              <a:off x="2817551" y="3664263"/>
              <a:ext cx="847606" cy="1307652"/>
            </a:xfrm>
            <a:prstGeom prst="arc">
              <a:avLst>
                <a:gd name="adj1" fmla="val 18749308"/>
                <a:gd name="adj2" fmla="val 403136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>
                <a:latin typeface="Arial" charset="0"/>
              </a:endParaRPr>
            </a:p>
          </p:txBody>
        </p:sp>
        <p:sp>
          <p:nvSpPr>
            <p:cNvPr id="210" name="弧形 209"/>
            <p:cNvSpPr/>
            <p:nvPr/>
          </p:nvSpPr>
          <p:spPr bwMode="auto">
            <a:xfrm rot="12523264">
              <a:off x="2292162" y="3513503"/>
              <a:ext cx="2252347" cy="988673"/>
            </a:xfrm>
            <a:prstGeom prst="arc">
              <a:avLst>
                <a:gd name="adj1" fmla="val 11970842"/>
                <a:gd name="adj2" fmla="val 1947658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>
                <a:latin typeface="Arial" charset="0"/>
              </a:endParaRPr>
            </a:p>
          </p:txBody>
        </p:sp>
        <p:cxnSp>
          <p:nvCxnSpPr>
            <p:cNvPr id="94249" name="直線單箭頭接點 108622"/>
            <p:cNvCxnSpPr>
              <a:cxnSpLocks noChangeShapeType="1"/>
              <a:stCxn id="210" idx="0"/>
            </p:cNvCxnSpPr>
            <p:nvPr/>
          </p:nvCxnSpPr>
          <p:spPr bwMode="auto">
            <a:xfrm flipV="1">
              <a:off x="4037926" y="4033092"/>
              <a:ext cx="700072" cy="668663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群組 108660"/>
          <p:cNvGrpSpPr>
            <a:grpSpLocks/>
          </p:cNvGrpSpPr>
          <p:nvPr/>
        </p:nvGrpSpPr>
        <p:grpSpPr bwMode="auto">
          <a:xfrm>
            <a:off x="6711950" y="4207670"/>
            <a:ext cx="5743576" cy="3419475"/>
            <a:chOff x="3355486" y="2805848"/>
            <a:chExt cx="2872698" cy="2279335"/>
          </a:xfrm>
        </p:grpSpPr>
        <p:sp>
          <p:nvSpPr>
            <p:cNvPr id="237" name="弧形 236"/>
            <p:cNvSpPr/>
            <p:nvPr/>
          </p:nvSpPr>
          <p:spPr bwMode="auto">
            <a:xfrm rot="5400000">
              <a:off x="4876280" y="3301538"/>
              <a:ext cx="1233318" cy="1470491"/>
            </a:xfrm>
            <a:prstGeom prst="arc">
              <a:avLst>
                <a:gd name="adj1" fmla="val 16167013"/>
                <a:gd name="adj2" fmla="val 533130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>
                <a:latin typeface="Arial" charset="0"/>
              </a:endParaRPr>
            </a:p>
          </p:txBody>
        </p:sp>
        <p:grpSp>
          <p:nvGrpSpPr>
            <p:cNvPr id="94239" name="群組 108659"/>
            <p:cNvGrpSpPr>
              <a:grpSpLocks/>
            </p:cNvGrpSpPr>
            <p:nvPr/>
          </p:nvGrpSpPr>
          <p:grpSpPr bwMode="auto">
            <a:xfrm>
              <a:off x="3355486" y="2805848"/>
              <a:ext cx="2872698" cy="2279335"/>
              <a:chOff x="3355486" y="2805848"/>
              <a:chExt cx="2872698" cy="2279335"/>
            </a:xfrm>
          </p:grpSpPr>
          <p:sp>
            <p:nvSpPr>
              <p:cNvPr id="238" name="弧形 237"/>
              <p:cNvSpPr/>
              <p:nvPr/>
            </p:nvSpPr>
            <p:spPr bwMode="auto">
              <a:xfrm rot="16200000">
                <a:off x="4485015" y="3342014"/>
                <a:ext cx="2015846" cy="1470491"/>
              </a:xfrm>
              <a:prstGeom prst="arc">
                <a:avLst>
                  <a:gd name="adj1" fmla="val 21550204"/>
                  <a:gd name="adj2" fmla="val 5331306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zh-TW" altLang="en-US">
                  <a:latin typeface="Arial" charset="0"/>
                </a:endParaRPr>
              </a:p>
            </p:txBody>
          </p:sp>
          <p:cxnSp>
            <p:nvCxnSpPr>
              <p:cNvPr id="94241" name="弧形接點 239"/>
              <p:cNvCxnSpPr>
                <a:cxnSpLocks noChangeShapeType="1"/>
                <a:stCxn id="238" idx="0"/>
              </p:cNvCxnSpPr>
              <p:nvPr/>
            </p:nvCxnSpPr>
            <p:spPr bwMode="auto">
              <a:xfrm rot="10800000">
                <a:off x="3355486" y="2805848"/>
                <a:ext cx="2123195" cy="263313"/>
              </a:xfrm>
              <a:prstGeom prst="curvedConnector3">
                <a:avLst>
                  <a:gd name="adj1" fmla="val 93963"/>
                </a:avLst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" name="流程圖: 接點 3"/>
          <p:cNvSpPr/>
          <p:nvPr/>
        </p:nvSpPr>
        <p:spPr>
          <a:xfrm>
            <a:off x="10420350" y="4926808"/>
            <a:ext cx="307976" cy="230981"/>
          </a:xfrm>
          <a:prstGeom prst="flowChartConnector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0000FF"/>
                </a:solidFill>
              </a:rPr>
              <a:t>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pSp>
        <p:nvGrpSpPr>
          <p:cNvPr id="7" name="群組 199"/>
          <p:cNvGrpSpPr>
            <a:grpSpLocks/>
          </p:cNvGrpSpPr>
          <p:nvPr/>
        </p:nvGrpSpPr>
        <p:grpSpPr bwMode="auto">
          <a:xfrm>
            <a:off x="5229226" y="3638550"/>
            <a:ext cx="2108200" cy="2640807"/>
            <a:chOff x="2614724" y="2425647"/>
            <a:chExt cx="1053882" cy="1760522"/>
          </a:xfrm>
        </p:grpSpPr>
        <p:sp>
          <p:nvSpPr>
            <p:cNvPr id="247" name="弧形 246"/>
            <p:cNvSpPr/>
            <p:nvPr/>
          </p:nvSpPr>
          <p:spPr bwMode="auto">
            <a:xfrm rot="12210637">
              <a:off x="2633770" y="2690758"/>
              <a:ext cx="1034836" cy="1495411"/>
            </a:xfrm>
            <a:prstGeom prst="arc">
              <a:avLst>
                <a:gd name="adj1" fmla="val 18070915"/>
                <a:gd name="adj2" fmla="val 4446252"/>
              </a:avLst>
            </a:prstGeom>
            <a:noFill/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zh-TW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108663" name="弧形接點 108662"/>
            <p:cNvCxnSpPr>
              <a:stCxn id="247" idx="0"/>
            </p:cNvCxnSpPr>
            <p:nvPr/>
          </p:nvCxnSpPr>
          <p:spPr bwMode="auto">
            <a:xfrm rot="5400000" flipH="1" flipV="1">
              <a:off x="2203508" y="2836863"/>
              <a:ext cx="1392225" cy="569794"/>
            </a:xfrm>
            <a:prstGeom prst="curvedConnector5">
              <a:avLst>
                <a:gd name="adj1" fmla="val -7484"/>
                <a:gd name="adj2" fmla="val -19660"/>
                <a:gd name="adj3" fmla="val 100585"/>
              </a:avLst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/>
          </p:spPr>
        </p:cxnSp>
      </p:grpSp>
      <p:cxnSp>
        <p:nvCxnSpPr>
          <p:cNvPr id="202" name="弧形接點 201"/>
          <p:cNvCxnSpPr>
            <a:cxnSpLocks noChangeShapeType="1"/>
            <a:stCxn id="112" idx="3"/>
          </p:cNvCxnSpPr>
          <p:nvPr/>
        </p:nvCxnSpPr>
        <p:spPr bwMode="auto">
          <a:xfrm rot="5400000" flipH="1">
            <a:off x="6104335" y="3391299"/>
            <a:ext cx="621506" cy="34924"/>
          </a:xfrm>
          <a:prstGeom prst="curvedConnector5">
            <a:avLst>
              <a:gd name="adj1" fmla="val -7505"/>
              <a:gd name="adj2" fmla="val 2028940"/>
              <a:gd name="adj3" fmla="val 101259"/>
            </a:avLst>
          </a:prstGeom>
          <a:noFill/>
          <a:ln w="19050" algn="ctr">
            <a:solidFill>
              <a:srgbClr val="0A5C6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4" name="弧形接點 283"/>
          <p:cNvCxnSpPr>
            <a:cxnSpLocks noChangeShapeType="1"/>
            <a:stCxn id="113" idx="2"/>
            <a:endCxn id="114" idx="2"/>
          </p:cNvCxnSpPr>
          <p:nvPr/>
        </p:nvCxnSpPr>
        <p:spPr bwMode="auto">
          <a:xfrm rot="10800000" flipH="1" flipV="1">
            <a:off x="6388101" y="3098007"/>
            <a:ext cx="577850" cy="1931193"/>
          </a:xfrm>
          <a:prstGeom prst="curvedConnector3">
            <a:avLst>
              <a:gd name="adj1" fmla="val -168255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9" name="直線單箭頭接點 218"/>
          <p:cNvCxnSpPr>
            <a:cxnSpLocks noChangeShapeType="1"/>
          </p:cNvCxnSpPr>
          <p:nvPr/>
        </p:nvCxnSpPr>
        <p:spPr bwMode="auto">
          <a:xfrm>
            <a:off x="7289800" y="5029200"/>
            <a:ext cx="2517776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" name="直線單箭頭接點 289"/>
          <p:cNvCxnSpPr>
            <a:cxnSpLocks noChangeShapeType="1"/>
            <a:stCxn id="115" idx="0"/>
          </p:cNvCxnSpPr>
          <p:nvPr/>
        </p:nvCxnSpPr>
        <p:spPr bwMode="auto">
          <a:xfrm flipV="1">
            <a:off x="9998076" y="4186238"/>
            <a:ext cx="114300" cy="72628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035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3" grpId="0" animBg="1"/>
      <p:bldP spid="90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圖片 1" descr="SKMBT_363130705105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0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90800" y="1714500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教學輔導教師教學帶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語言流動、在工作中、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Flanders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互動分析法、軼事紀錄、省思札記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張德銳教授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hlinkClick r:id="rId2"/>
              </a:rPr>
              <a:t>https</a:t>
            </a:r>
            <a:r>
              <a:rPr lang="en-US" altLang="zh-TW" sz="3600" dirty="0">
                <a:hlinkClick r:id="rId2"/>
              </a:rPr>
              <a:t>://</a:t>
            </a:r>
            <a:r>
              <a:rPr lang="en-US" altLang="zh-TW" sz="3600" dirty="0" smtClean="0">
                <a:hlinkClick r:id="rId2"/>
              </a:rPr>
              <a:t>www.youtube.com/watch?v=YniF8lvgUb0</a:t>
            </a:r>
            <a:endParaRPr lang="en-US" altLang="zh-TW" sz="3600" dirty="0" smtClean="0"/>
          </a:p>
          <a:p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9864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187296">
            <a:off x="8863679" y="1527258"/>
            <a:ext cx="560642" cy="411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80602" y="4964068"/>
            <a:ext cx="14188250" cy="1081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zh-TW" altLang="en-US" sz="60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讓課程設計與教學更貼近孩子的學習</a:t>
            </a:r>
          </a:p>
          <a:p>
            <a:pPr>
              <a:lnSpc>
                <a:spcPts val="3959"/>
              </a:lnSpc>
            </a:pPr>
            <a:endParaRPr 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26919" y="1916187"/>
            <a:ext cx="13250618" cy="89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zh-TW" altLang="en-US" sz="8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議課</a:t>
            </a:r>
            <a:endParaRPr lang="en-US" sz="8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821089" y="6343583"/>
            <a:ext cx="524616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833">
            <a:off x="805864" y="945856"/>
            <a:ext cx="5262763" cy="10328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87438" y="2201937"/>
            <a:ext cx="12116731" cy="7476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肯定</a:t>
            </a: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endParaRPr lang="en-US" altLang="zh-TW" sz="5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客觀</a:t>
            </a: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的入班觀察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zh-TW" altLang="en-US" sz="54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引導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zh-TW" altLang="en-US" sz="54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受評教師進行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  <a:endParaRPr lang="en-US" altLang="zh-TW" sz="5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成長或再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精進的方向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3800" dirty="0">
              <a:solidFill>
                <a:srgbClr val="231F20"/>
              </a:solidFill>
              <a:latin typeface="More Sugar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38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28700" y="942975"/>
            <a:ext cx="8211638" cy="1459242"/>
            <a:chOff x="0" y="-114300"/>
            <a:chExt cx="10948851" cy="194565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14300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有必要嗎</a:t>
              </a:r>
              <a:r>
                <a:rPr lang="en-US" altLang="zh-TW" sz="72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97278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819965" y="1155800"/>
            <a:ext cx="7228987" cy="43397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6379674" y="5179545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086324" y="1621024"/>
            <a:ext cx="1388845" cy="23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821089" y="6343583"/>
            <a:ext cx="524616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833">
            <a:off x="805864" y="945856"/>
            <a:ext cx="5262763" cy="10328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087438" y="2201937"/>
            <a:ext cx="12116731" cy="9185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kern="0" dirty="0" smtClean="0">
                <a:latin typeface="標楷體" pitchFamily="65" charset="-120"/>
                <a:ea typeface="標楷體" pitchFamily="65" charset="-120"/>
              </a:rPr>
              <a:t>先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談</a:t>
            </a:r>
            <a:r>
              <a:rPr lang="zh-TW" altLang="en-US" sz="5400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整體的感受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kern="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依照</a:t>
            </a:r>
            <a:r>
              <a:rPr lang="zh-TW" altLang="en-US" sz="5400" kern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教學脈絡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談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5400" kern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教材準備</a:t>
            </a:r>
            <a:endParaRPr lang="en-US" altLang="zh-TW" sz="5400" kern="0" dirty="0"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5400" kern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教學活動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5400" kern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教學評量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5400" kern="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班級經營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kern="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引導想要</a:t>
            </a:r>
            <a:r>
              <a:rPr lang="zh-TW" altLang="en-US" sz="5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調整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5400" kern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改變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的方向與內容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kern="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5400" kern="0" dirty="0">
                <a:latin typeface="標楷體" pitchFamily="65" charset="-120"/>
                <a:ea typeface="標楷體" pitchFamily="65" charset="-120"/>
              </a:rPr>
              <a:t>統整與歸納 </a:t>
            </a: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3800" dirty="0">
              <a:solidFill>
                <a:srgbClr val="231F20"/>
              </a:solidFill>
              <a:latin typeface="More Sugar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38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28700" y="942975"/>
            <a:ext cx="8211638" cy="1459242"/>
            <a:chOff x="0" y="-114300"/>
            <a:chExt cx="10948851" cy="194565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14300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重點流程</a:t>
              </a:r>
              <a:endParaRPr lang="en-US" sz="7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97278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819965" y="1155800"/>
            <a:ext cx="7228987" cy="43397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6379674" y="5179545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086324" y="1621024"/>
            <a:ext cx="1388845" cy="23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821089" y="6343583"/>
            <a:ext cx="524616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833">
            <a:off x="805864" y="945856"/>
            <a:ext cx="5262763" cy="10328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34401" y="2201937"/>
            <a:ext cx="12116731" cy="9420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觀察結果彙整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可能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的整理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回饋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最佳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時機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黃金時間</a:t>
            </a:r>
            <a:r>
              <a:rPr lang="en-US" altLang="zh-TW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客觀的觀察資料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提供教師回饋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引出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教師的意見、感受及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推論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三明治技巧「讚美、建議、增強」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3800" dirty="0">
              <a:solidFill>
                <a:srgbClr val="231F20"/>
              </a:solidFill>
              <a:latin typeface="More Sugar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3800" dirty="0">
              <a:solidFill>
                <a:srgbClr val="231F20"/>
              </a:solidFill>
              <a:latin typeface="More Sugar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028700" y="942975"/>
            <a:ext cx="8211638" cy="1459242"/>
            <a:chOff x="0" y="-114300"/>
            <a:chExt cx="10948851" cy="194565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14300"/>
              <a:ext cx="1094885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注意事項</a:t>
              </a:r>
              <a:endParaRPr lang="en-US" sz="7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97278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819965" y="1155800"/>
            <a:ext cx="7228987" cy="43397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6379674" y="5179545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086324" y="1621024"/>
            <a:ext cx="1388845" cy="23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5190">
            <a:off x="13261442" y="-813802"/>
            <a:ext cx="524616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986724">
            <a:off x="310613" y="5807797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42132" y="5795364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3697">
            <a:off x="182545" y="6993976"/>
            <a:ext cx="2513050" cy="3338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52308">
            <a:off x="16884996" y="2630754"/>
            <a:ext cx="1134974" cy="195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98275" y="3226656"/>
            <a:ext cx="1343484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endParaRPr lang="en-US" altLang="zh-TW" sz="72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zh-TW" altLang="en-US" sz="72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16" action="ppaction://hlinkfile"/>
              </a:rPr>
              <a:t>難以忘懷的數學課</a:t>
            </a:r>
            <a:endParaRPr lang="en-US" sz="72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7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6134058" y="875910"/>
            <a:ext cx="2540753" cy="1015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85396">
            <a:off x="-949702" y="7207286"/>
            <a:ext cx="5033394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505295">
            <a:off x="-1353406" y="6681158"/>
            <a:ext cx="4883228" cy="47916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8560">
            <a:off x="342149" y="6228441"/>
            <a:ext cx="1134974" cy="19568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30833">
            <a:off x="629247" y="803065"/>
            <a:ext cx="5502039" cy="10797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31221"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236396">
            <a:off x="15324188" y="1893527"/>
            <a:ext cx="2296318" cy="27337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667000" y="1891659"/>
            <a:ext cx="13563600" cy="7476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備觀課議</a:t>
            </a: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6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6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zh-TW" alt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是將另一雙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善意的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眼睛</a:t>
            </a:r>
            <a:endParaRPr lang="en-US" altLang="zh-TW" sz="6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zh-TW" altLang="en-US" sz="6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zh-TW" altLang="en-US" sz="6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帶進教室</a:t>
            </a:r>
            <a:endParaRPr lang="en-US" altLang="zh-TW" sz="6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en-US" altLang="zh-TW" sz="6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zh-TW" alt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讓課程設計與教學更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貼近孩子的學習</a:t>
            </a: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en-US" altLang="zh-TW" sz="6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en-US" altLang="zh-TW" sz="60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endParaRPr lang="en-US" altLang="zh-TW" sz="3800" dirty="0" smtClean="0">
              <a:solidFill>
                <a:srgbClr val="231F20"/>
              </a:solidFill>
              <a:latin typeface="More Sugar"/>
            </a:endParaRPr>
          </a:p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231F20"/>
                </a:solidFill>
                <a:latin typeface="More Sugar"/>
              </a:rPr>
              <a:t>.</a:t>
            </a:r>
            <a:r>
              <a:rPr lang="en-US" sz="1200" dirty="0" smtClean="0">
                <a:solidFill>
                  <a:srgbClr val="231F20"/>
                </a:solidFill>
                <a:latin typeface="More Sugar"/>
              </a:rPr>
              <a:t> </a:t>
            </a:r>
            <a:endParaRPr lang="en-US" sz="1200" dirty="0">
              <a:solidFill>
                <a:srgbClr val="231F20"/>
              </a:solidFill>
              <a:latin typeface="More Sug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1383784"/>
            <a:ext cx="8211638" cy="93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endParaRPr lang="en-US" sz="5600" dirty="0">
              <a:solidFill>
                <a:srgbClr val="231F20"/>
              </a:solidFill>
              <a:latin typeface="More Sug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5190">
            <a:off x="13261442" y="-813802"/>
            <a:ext cx="524616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986724">
            <a:off x="310613" y="5807797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42132" y="5795364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3697">
            <a:off x="182545" y="6993976"/>
            <a:ext cx="2513050" cy="33385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52308">
            <a:off x="16884996" y="2630754"/>
            <a:ext cx="1134974" cy="195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821163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zh-TW" altLang="en-US" sz="8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薪傳教師</a:t>
            </a:r>
            <a:endParaRPr lang="en-US" sz="8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98275" y="3226656"/>
            <a:ext cx="13434849" cy="2071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0"/>
              </a:lnSpc>
              <a:spcBef>
                <a:spcPct val="0"/>
              </a:spcBef>
            </a:pPr>
            <a:r>
              <a:rPr lang="zh-TW" altLang="en-US" sz="6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en-US" sz="6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6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路上</a:t>
            </a:r>
            <a:endParaRPr lang="en-US" altLang="zh-TW" sz="66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endParaRPr lang="en-US" altLang="zh-TW" sz="6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320"/>
              </a:lnSpc>
              <a:spcBef>
                <a:spcPct val="0"/>
              </a:spcBef>
            </a:pPr>
            <a:r>
              <a:rPr lang="zh-TW" altLang="en-US" sz="6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6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可能需要</a:t>
            </a:r>
            <a:r>
              <a:rPr lang="zh-TW" altLang="en-US" sz="66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哪方面的知</a:t>
            </a:r>
            <a:r>
              <a:rPr lang="zh-TW" altLang="en-US" sz="6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en-US" altLang="zh-TW" sz="6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en-US" sz="66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sz="66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8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2989066"/>
            <a:ext cx="10200935" cy="512641"/>
            <a:chOff x="0" y="38100"/>
            <a:chExt cx="13601247" cy="68352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89505"/>
              <a:ext cx="562934" cy="527111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854467" y="38100"/>
              <a:ext cx="12746780" cy="683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zh-TW" alt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薪傳教師</a:t>
              </a:r>
              <a:endParaRPr 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1038" y="5940891"/>
            <a:ext cx="10200935" cy="487313"/>
            <a:chOff x="0" y="38100"/>
            <a:chExt cx="13601246" cy="64975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89505"/>
              <a:ext cx="562934" cy="527111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854467" y="38100"/>
              <a:ext cx="1274677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zh-TW" alt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共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備</a:t>
              </a:r>
              <a:r>
                <a:rPr lang="en-US" altLang="zh-TW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有需要嗎</a:t>
              </a:r>
              <a:r>
                <a:rPr lang="en-US" altLang="zh-TW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r>
                <a:rPr lang="en-US" sz="5400" dirty="0" smtClean="0">
                  <a:solidFill>
                    <a:srgbClr val="231F20"/>
                  </a:solidFill>
                  <a:latin typeface="More Sugar Thin"/>
                </a:rPr>
                <a:t> </a:t>
              </a:r>
              <a:endParaRPr lang="en-US" sz="5400" dirty="0">
                <a:solidFill>
                  <a:srgbClr val="231F20"/>
                </a:solidFill>
                <a:latin typeface="More Sugar Thin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03188" y="8502585"/>
            <a:ext cx="13222411" cy="487313"/>
            <a:chOff x="0" y="38100"/>
            <a:chExt cx="13601247" cy="649751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89505"/>
              <a:ext cx="562934" cy="527111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659211" y="38100"/>
              <a:ext cx="12942036" cy="6497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zh-TW" alt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議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課</a:t>
              </a:r>
              <a:r>
                <a:rPr lang="en-US" altLang="zh-TW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讓課程設計與教學更</a:t>
              </a:r>
              <a:r>
                <a:rPr lang="zh-TW" alt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貼近孩子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的學習</a:t>
              </a:r>
              <a:endParaRPr 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4486160"/>
            <a:ext cx="10200935" cy="487313"/>
            <a:chOff x="0" y="38100"/>
            <a:chExt cx="13601247" cy="64975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89505"/>
              <a:ext cx="562934" cy="527111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854467" y="38100"/>
              <a:ext cx="12746780" cy="649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zh-TW" alt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如何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擠出對話的時間</a:t>
              </a:r>
              <a:r>
                <a:rPr lang="en-US" altLang="zh-TW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?</a:t>
              </a:r>
              <a:r>
                <a:rPr 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914400"/>
            <a:ext cx="1312379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0"/>
              </a:lnSpc>
              <a:spcBef>
                <a:spcPct val="0"/>
              </a:spcBef>
            </a:pPr>
            <a:r>
              <a:rPr lang="zh-TW" altLang="en-US" sz="8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分享大綱</a:t>
            </a:r>
            <a:endParaRPr lang="en-US" sz="8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4" name="Group 13"/>
          <p:cNvGrpSpPr/>
          <p:nvPr/>
        </p:nvGrpSpPr>
        <p:grpSpPr>
          <a:xfrm>
            <a:off x="1103189" y="7290542"/>
            <a:ext cx="10200935" cy="487313"/>
            <a:chOff x="0" y="38100"/>
            <a:chExt cx="13601246" cy="649751"/>
          </a:xfrm>
        </p:grpSpPr>
        <p:pic>
          <p:nvPicPr>
            <p:cNvPr id="2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89505"/>
              <a:ext cx="562934" cy="527111"/>
            </a:xfrm>
            <a:prstGeom prst="rect">
              <a:avLst/>
            </a:prstGeom>
          </p:spPr>
        </p:pic>
        <p:sp>
          <p:nvSpPr>
            <p:cNvPr id="26" name="TextBox 15"/>
            <p:cNvSpPr txBox="1"/>
            <p:nvPr/>
          </p:nvSpPr>
          <p:spPr>
            <a:xfrm>
              <a:off x="854467" y="38100"/>
              <a:ext cx="1274677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80"/>
                </a:lnSpc>
              </a:pPr>
              <a:r>
                <a:rPr lang="zh-TW" alt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觀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課</a:t>
              </a:r>
              <a:r>
                <a:rPr lang="en-US" altLang="zh-TW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lang="zh-TW" altLang="en-US" sz="48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質性與量化</a:t>
              </a:r>
              <a:r>
                <a:rPr lang="zh-TW" alt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紀錄</a:t>
              </a:r>
              <a:r>
                <a:rPr lang="en-US" sz="48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endParaRPr lang="en-US" sz="48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544" b="28221"/>
          <a:stretch>
            <a:fillRect/>
          </a:stretch>
        </p:blipFill>
        <p:spPr>
          <a:xfrm rot="461708">
            <a:off x="7525492" y="3905271"/>
            <a:ext cx="3237015" cy="10222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09446" y="5225423"/>
            <a:ext cx="12869108" cy="624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基隆市薪傳教師計畫</a:t>
            </a:r>
            <a:endParaRPr lang="en-US" sz="6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83467" y="1988177"/>
            <a:ext cx="10746933" cy="1703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endParaRPr lang="en-US" sz="80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6480"/>
              </a:lnSpc>
            </a:pPr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薪傳</a:t>
            </a:r>
            <a:r>
              <a:rPr lang="zh-TW" altLang="en-US" sz="8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教師職責</a:t>
            </a:r>
            <a:endParaRPr lang="en-US" sz="8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46333"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60340">
            <a:off x="9885954" y="2027701"/>
            <a:ext cx="7575242" cy="7291237"/>
            <a:chOff x="30480" y="591820"/>
            <a:chExt cx="12736830" cy="12259310"/>
          </a:xfrm>
        </p:grpSpPr>
        <p:sp>
          <p:nvSpPr>
            <p:cNvPr id="3" name="Freeform 3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30176" t="1963" r="-5531" b="4010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10880" y="1019175"/>
            <a:ext cx="11052321" cy="87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80"/>
              </a:lnSpc>
            </a:pPr>
            <a:r>
              <a:rPr lang="zh-TW" altLang="en-US" sz="8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endParaRPr lang="en-US" sz="8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1165" b="6826"/>
          <a:stretch>
            <a:fillRect/>
          </a:stretch>
        </p:blipFill>
        <p:spPr>
          <a:xfrm rot="26016">
            <a:off x="1821402" y="2564811"/>
            <a:ext cx="1047035" cy="6639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6972" r="74518"/>
          <a:stretch>
            <a:fillRect/>
          </a:stretch>
        </p:blipFill>
        <p:spPr>
          <a:xfrm rot="26016">
            <a:off x="1013796" y="2436062"/>
            <a:ext cx="3024736" cy="7818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07788" y="2527762"/>
            <a:ext cx="273081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備觀議</a:t>
            </a:r>
            <a:endParaRPr 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1165" b="6826"/>
          <a:stretch>
            <a:fillRect/>
          </a:stretch>
        </p:blipFill>
        <p:spPr>
          <a:xfrm rot="26016">
            <a:off x="1942840" y="5487277"/>
            <a:ext cx="1047035" cy="6639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6972" r="74518"/>
          <a:stretch>
            <a:fillRect/>
          </a:stretch>
        </p:blipFill>
        <p:spPr>
          <a:xfrm rot="26016">
            <a:off x="1226662" y="5486372"/>
            <a:ext cx="2430875" cy="7071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25760" y="5574378"/>
            <a:ext cx="200080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晤談</a:t>
            </a:r>
            <a:endParaRPr lang="en-US" sz="48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09399" y="4182135"/>
            <a:ext cx="902269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薪</a:t>
            </a: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傳教師及初任教師備觀議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各一次</a:t>
            </a:r>
            <a:endParaRPr lang="en-US" sz="44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22457" y="6573638"/>
            <a:ext cx="812913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en-US" altLang="zh-TW" sz="4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次晤談紀錄</a:t>
            </a:r>
            <a:endParaRPr lang="en-US" sz="44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14864" y="7903816"/>
            <a:ext cx="812913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dirty="0" smtClean="0">
                <a:solidFill>
                  <a:srgbClr val="231F20"/>
                </a:solidFill>
                <a:latin typeface="More Sugar Thin"/>
              </a:rPr>
              <a:t>.</a:t>
            </a:r>
            <a:r>
              <a:rPr lang="en-US" sz="1200" dirty="0" smtClean="0">
                <a:solidFill>
                  <a:srgbClr val="231F20"/>
                </a:solidFill>
                <a:latin typeface="More Sugar Thin"/>
              </a:rPr>
              <a:t> </a:t>
            </a:r>
            <a:endParaRPr lang="en-US" sz="1200" dirty="0">
              <a:solidFill>
                <a:srgbClr val="231F20"/>
              </a:solidFill>
              <a:latin typeface="More Sugar Thin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986724">
            <a:off x="9836037" y="74016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9967556" y="73892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-2128760">
            <a:off x="14493012" y="7671109"/>
            <a:ext cx="3237015" cy="10222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380719">
            <a:off x="15931030" y="2649359"/>
            <a:ext cx="1134974" cy="195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7525492" y="4157707"/>
            <a:ext cx="3237015" cy="10222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518691" y="5544534"/>
            <a:ext cx="13250618" cy="260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每天走進到學校</a:t>
            </a: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>
              <a:lnSpc>
                <a:spcPts val="3960"/>
              </a:lnSpc>
            </a:pP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60"/>
              </a:lnSpc>
            </a:pP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來回奔波於教師</a:t>
            </a: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  <a:r>
              <a:rPr lang="en-US" altLang="zh-TW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>
              <a:lnSpc>
                <a:spcPts val="3960"/>
              </a:lnSpc>
            </a:pPr>
            <a:endParaRPr lang="en-US" altLang="zh-TW" sz="54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60"/>
              </a:lnSpc>
            </a:pPr>
            <a:r>
              <a:rPr lang="zh-TW" altLang="en-US" sz="54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忙</a:t>
            </a:r>
            <a:r>
              <a:rPr lang="zh-TW" altLang="en-US" sz="54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忙忙</a:t>
            </a:r>
            <a:endParaRPr lang="en-US" sz="5400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19400" y="1749176"/>
            <a:ext cx="13250618" cy="870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zh-TW" altLang="en-US" sz="8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如何擠出對話的時間</a:t>
            </a:r>
            <a:r>
              <a:rPr lang="en-US" altLang="zh-TW" sz="8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80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8131" r="179" b="24351"/>
          <a:stretch>
            <a:fillRect/>
          </a:stretch>
        </p:blipFill>
        <p:spPr>
          <a:xfrm rot="5400000">
            <a:off x="-2472770" y="956916"/>
            <a:ext cx="9100262" cy="633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43359" r="41854"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047250" y="1132982"/>
            <a:ext cx="5502039" cy="10797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276725"/>
            <a:ext cx="8699978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60"/>
              </a:lnSpc>
            </a:pPr>
            <a:r>
              <a:rPr 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有必要嗎</a:t>
            </a: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ts val="4560"/>
              </a:lnSpc>
            </a:pP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固定對話時間的安排</a:t>
            </a:r>
            <a:r>
              <a:rPr lang="en-US" altLang="zh-TW" sz="60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lnSpc>
                <a:spcPts val="4560"/>
              </a:lnSpc>
            </a:pPr>
            <a:endParaRPr lang="en-US" altLang="zh-TW" sz="6000" dirty="0" smtClean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60"/>
              </a:lnSpc>
            </a:pPr>
            <a:r>
              <a:rPr lang="zh-TW" altLang="en-US" sz="4800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800" i="1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除了對話還可以做甚麼</a:t>
            </a:r>
            <a:r>
              <a:rPr lang="en-US" altLang="zh-TW" sz="4800" i="1" dirty="0" smtClean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4800" i="1" dirty="0">
              <a:solidFill>
                <a:srgbClr val="231F2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269279" y="1172490"/>
            <a:ext cx="8211638" cy="1528440"/>
            <a:chOff x="0" y="-114300"/>
            <a:chExt cx="10948851" cy="2037920"/>
          </a:xfrm>
        </p:grpSpPr>
        <p:sp>
          <p:nvSpPr>
            <p:cNvPr id="9" name="TextBox 9"/>
            <p:cNvSpPr txBox="1"/>
            <p:nvPr/>
          </p:nvSpPr>
          <p:spPr>
            <a:xfrm>
              <a:off x="0" y="-114300"/>
              <a:ext cx="10948851" cy="1377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  <a:spcBef>
                  <a:spcPct val="0"/>
                </a:spcBef>
              </a:pPr>
              <a:r>
                <a:rPr lang="zh-TW" altLang="en-US" sz="7200" dirty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固</a:t>
              </a:r>
              <a:r>
                <a:rPr lang="zh-TW" altLang="en-US" sz="7200" dirty="0" smtClean="0">
                  <a:solidFill>
                    <a:srgbClr val="231F2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定對話時間</a:t>
              </a:r>
              <a:endParaRPr lang="en-US" sz="7200" dirty="0">
                <a:solidFill>
                  <a:srgbClr val="231F2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89541"/>
              <a:ext cx="10948851" cy="534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 dirty="0" smtClean="0">
                  <a:solidFill>
                    <a:srgbClr val="231F20"/>
                  </a:solidFill>
                  <a:latin typeface="More Sugar Thin Bold"/>
                </a:rPr>
                <a:t>. </a:t>
              </a:r>
              <a:endParaRPr lang="en-US" sz="2400" dirty="0">
                <a:solidFill>
                  <a:srgbClr val="231F20"/>
                </a:solidFill>
                <a:latin typeface="More Sugar Thin Bold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728678" y="1663798"/>
            <a:ext cx="7597989" cy="7313131"/>
            <a:chOff x="30480" y="591820"/>
            <a:chExt cx="12736830" cy="12259310"/>
          </a:xfrm>
        </p:grpSpPr>
        <p:sp>
          <p:nvSpPr>
            <p:cNvPr id="13" name="Freeform 13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8"/>
              <a:stretch>
                <a:fillRect l="-22584" t="1963" r="-13166" b="4010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3968422" y="7742608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2367</Words>
  <Application>Microsoft Office PowerPoint</Application>
  <PresentationFormat>自訂</PresentationFormat>
  <Paragraphs>611</Paragraphs>
  <Slides>39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1" baseType="lpstr">
      <vt:lpstr>Arial</vt:lpstr>
      <vt:lpstr>新細明體</vt:lpstr>
      <vt:lpstr>More Sugar Bold</vt:lpstr>
      <vt:lpstr>Century Gothic</vt:lpstr>
      <vt:lpstr>More Sugar Thin</vt:lpstr>
      <vt:lpstr>Times New Roman</vt:lpstr>
      <vt:lpstr>標楷體</vt:lpstr>
      <vt:lpstr>Calibri</vt:lpstr>
      <vt:lpstr>More Sugar</vt:lpstr>
      <vt:lpstr>More Sugar Thin Bold</vt:lpstr>
      <vt:lpstr>Office Theme</vt:lpstr>
      <vt:lpstr>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教師移動紀錄表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mcjh-112</dc:creator>
  <cp:lastModifiedBy>Rebecca</cp:lastModifiedBy>
  <cp:revision>57</cp:revision>
  <dcterms:created xsi:type="dcterms:W3CDTF">2006-08-16T00:00:00Z</dcterms:created>
  <dcterms:modified xsi:type="dcterms:W3CDTF">2025-12-07T13:13:11Z</dcterms:modified>
  <dc:identifier>DAEq0WTrkZg</dc:identifier>
</cp:coreProperties>
</file>