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401" r:id="rId2"/>
    <p:sldId id="403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</p:sldIdLst>
  <p:sldSz cx="18288000" cy="10287000"/>
  <p:notesSz cx="6858000" cy="9144000"/>
  <p:embeddedFontLst>
    <p:embeddedFont>
      <p:font typeface="芫荽" panose="02020500000000000000" charset="-12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微軟正黑體" panose="020B0604030504040204" pitchFamily="34" charset="-12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A27E-421C-452E-8318-89B3602C5A95}" type="datetimeFigureOut">
              <a:rPr lang="zh-TW" altLang="en-US" smtClean="0"/>
              <a:t>2025/12/8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AFEF0-1D58-4768-91BF-A96CF896D4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46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638980" y="3066976"/>
            <a:ext cx="15307684" cy="2209860"/>
            <a:chOff x="-462878" y="152400"/>
            <a:chExt cx="20410245" cy="2946480"/>
          </a:xfrm>
        </p:grpSpPr>
        <p:sp>
          <p:nvSpPr>
            <p:cNvPr id="6" name="TextBox 6"/>
            <p:cNvSpPr txBox="1"/>
            <p:nvPr/>
          </p:nvSpPr>
          <p:spPr>
            <a:xfrm>
              <a:off x="-462878" y="834157"/>
              <a:ext cx="20410245" cy="2264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課程領導人如何推行國中學力提升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685674" y="7935200"/>
            <a:ext cx="9860023" cy="722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21" b="0" i="0" u="none" strike="noStrike" kern="1200" cap="none" spc="-10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rPr>
              <a:t>信義國中校長</a:t>
            </a:r>
            <a:r>
              <a:rPr kumimoji="0" lang="en-US" sz="5121" b="0" i="0" u="none" strike="noStrike" kern="1200" cap="none" spc="-10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rPr>
              <a:t>  </a:t>
            </a:r>
            <a:r>
              <a:rPr kumimoji="0" lang="en-US" sz="5121" b="0" i="0" u="none" strike="noStrike" kern="1200" cap="none" spc="-10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rPr>
              <a:t>黃明智</a:t>
            </a:r>
            <a:endParaRPr kumimoji="0" lang="en-US" sz="5121" b="0" i="0" u="none" strike="noStrike" kern="1200" cap="none" spc="-10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芫荽"/>
              <a:cs typeface="+mn-c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86138" y="1351579"/>
            <a:ext cx="14315724" cy="2773879"/>
            <a:chOff x="0" y="146417"/>
            <a:chExt cx="19087631" cy="369850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04616" y="146417"/>
              <a:ext cx="16647202" cy="21835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defRPr/>
              </a:pPr>
              <a:r>
                <a:rPr lang="zh-TW" altLang="en-US" sz="5321" spc="-106" dirty="0">
                  <a:solidFill>
                    <a:srgbClr val="9B4819"/>
                  </a:solidFill>
                  <a:latin typeface="芫荽"/>
                  <a:ea typeface="芫荽"/>
                </a:rPr>
                <a:t>基隆市</a:t>
              </a:r>
              <a:r>
                <a:rPr lang="en-US" altLang="zh-TW" sz="5321" spc="-106" dirty="0">
                  <a:solidFill>
                    <a:srgbClr val="9B4819"/>
                  </a:solidFill>
                  <a:latin typeface="芫荽"/>
                  <a:ea typeface="芫荽"/>
                </a:rPr>
                <a:t>114</a:t>
              </a:r>
              <a:r>
                <a:rPr lang="zh-TW" altLang="en-US" sz="5321" spc="-106" dirty="0">
                  <a:solidFill>
                    <a:srgbClr val="9B4819"/>
                  </a:solidFill>
                  <a:latin typeface="芫荽"/>
                  <a:ea typeface="芫荽"/>
                </a:rPr>
                <a:t>學年精進國民中小學</a:t>
              </a:r>
              <a:endParaRPr lang="en-US" altLang="zh-TW" sz="5321" spc="-106" dirty="0">
                <a:solidFill>
                  <a:srgbClr val="9B4819"/>
                </a:solidFill>
                <a:latin typeface="芫荽"/>
                <a:ea typeface="芫荽"/>
              </a:endParaRPr>
            </a:p>
            <a:p>
              <a:pPr lvl="0" algn="ctr">
                <a:defRPr/>
              </a:pPr>
              <a:r>
                <a:rPr lang="zh-TW" altLang="en-US" sz="5321" spc="-106" dirty="0">
                  <a:solidFill>
                    <a:srgbClr val="9B4819"/>
                  </a:solidFill>
                  <a:latin typeface="芫荽"/>
                  <a:ea typeface="芫荽"/>
                </a:rPr>
                <a:t>教師教學專業與課程品質整體推動計畫</a:t>
              </a: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42302" y="1045847"/>
            <a:ext cx="16803393" cy="2730410"/>
            <a:chOff x="-1" y="-2542438"/>
            <a:chExt cx="19484492" cy="3640546"/>
          </a:xfrm>
        </p:grpSpPr>
        <p:sp>
          <p:nvSpPr>
            <p:cNvPr id="6" name="TextBox 6"/>
            <p:cNvSpPr txBox="1"/>
            <p:nvPr/>
          </p:nvSpPr>
          <p:spPr>
            <a:xfrm>
              <a:off x="-1" y="-2542438"/>
              <a:ext cx="19484492" cy="22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en-US" altLang="zh-TW" sz="8000" spc="-276" dirty="0">
                  <a:solidFill>
                    <a:srgbClr val="000000"/>
                  </a:solidFill>
                  <a:ea typeface="芫荽"/>
                </a:rPr>
                <a:t>8. </a:t>
              </a: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校園文化營造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86138" y="1356066"/>
            <a:ext cx="14315724" cy="2769392"/>
            <a:chOff x="0" y="152400"/>
            <a:chExt cx="19087631" cy="36925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9235" y="152400"/>
              <a:ext cx="149091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E6703E-D0F9-4765-952E-00A41AFFAFA8}"/>
              </a:ext>
            </a:extLst>
          </p:cNvPr>
          <p:cNvSpPr txBox="1">
            <a:spLocks/>
          </p:cNvSpPr>
          <p:nvPr/>
        </p:nvSpPr>
        <p:spPr>
          <a:xfrm>
            <a:off x="3200400" y="3028294"/>
            <a:ext cx="12573000" cy="5454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讓「學習」成為校園共同語言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以成長取代比較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家長參與支持策略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領導者示範帶動文化</a:t>
            </a:r>
          </a:p>
        </p:txBody>
      </p:sp>
    </p:spTree>
    <p:extLst>
      <p:ext uri="{BB962C8B-B14F-4D97-AF65-F5344CB8AC3E}">
        <p14:creationId xmlns:p14="http://schemas.microsoft.com/office/powerpoint/2010/main" val="51408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42302" y="1045847"/>
            <a:ext cx="16803393" cy="2730410"/>
            <a:chOff x="-1" y="-2542438"/>
            <a:chExt cx="19484492" cy="3640546"/>
          </a:xfrm>
        </p:grpSpPr>
        <p:sp>
          <p:nvSpPr>
            <p:cNvPr id="6" name="TextBox 6"/>
            <p:cNvSpPr txBox="1"/>
            <p:nvPr/>
          </p:nvSpPr>
          <p:spPr>
            <a:xfrm>
              <a:off x="-1" y="-2542438"/>
              <a:ext cx="19484492" cy="22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en-US" altLang="zh-TW" sz="8000" spc="-276" dirty="0">
                  <a:solidFill>
                    <a:srgbClr val="000000"/>
                  </a:solidFill>
                  <a:ea typeface="芫荽"/>
                </a:rPr>
                <a:t>9. </a:t>
              </a: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一年期行動方案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86138" y="1356066"/>
            <a:ext cx="14315724" cy="2769392"/>
            <a:chOff x="0" y="152400"/>
            <a:chExt cx="19087631" cy="36925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9235" y="152400"/>
              <a:ext cx="149091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E6703E-D0F9-4765-952E-00A41AFFAFA8}"/>
              </a:ext>
            </a:extLst>
          </p:cNvPr>
          <p:cNvSpPr txBox="1">
            <a:spLocks/>
          </p:cNvSpPr>
          <p:nvPr/>
        </p:nvSpPr>
        <p:spPr>
          <a:xfrm>
            <a:off x="3200399" y="3028294"/>
            <a:ext cx="12967615" cy="5454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上學期：標準、課程地圖、</a:t>
            </a:r>
            <a:r>
              <a:rPr lang="en-US" altLang="zh-TW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PLC</a:t>
            </a: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6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形成性評量、學力診斷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下學期：補強分組、差異化教學、</a:t>
            </a:r>
            <a:endParaRPr lang="en-US" altLang="zh-TW" sz="6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校內評量、成果分享</a:t>
            </a:r>
          </a:p>
        </p:txBody>
      </p:sp>
    </p:spTree>
    <p:extLst>
      <p:ext uri="{BB962C8B-B14F-4D97-AF65-F5344CB8AC3E}">
        <p14:creationId xmlns:p14="http://schemas.microsoft.com/office/powerpoint/2010/main" val="403380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42302" y="1045847"/>
            <a:ext cx="16803393" cy="2730410"/>
            <a:chOff x="-1" y="-2542438"/>
            <a:chExt cx="19484492" cy="3640546"/>
          </a:xfrm>
        </p:grpSpPr>
        <p:sp>
          <p:nvSpPr>
            <p:cNvPr id="6" name="TextBox 6"/>
            <p:cNvSpPr txBox="1"/>
            <p:nvPr/>
          </p:nvSpPr>
          <p:spPr>
            <a:xfrm>
              <a:off x="-1" y="-2542438"/>
              <a:ext cx="19484492" cy="22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en-US" altLang="zh-TW" sz="8000" spc="-276" dirty="0">
                  <a:solidFill>
                    <a:srgbClr val="000000"/>
                  </a:solidFill>
                  <a:ea typeface="芫荽"/>
                </a:rPr>
                <a:t>10. </a:t>
              </a: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結語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86138" y="1356066"/>
            <a:ext cx="14315724" cy="2769392"/>
            <a:chOff x="0" y="152400"/>
            <a:chExt cx="19087631" cy="36925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9235" y="152400"/>
              <a:ext cx="149091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E6703E-D0F9-4765-952E-00A41AFFAFA8}"/>
              </a:ext>
            </a:extLst>
          </p:cNvPr>
          <p:cNvSpPr txBox="1">
            <a:spLocks/>
          </p:cNvSpPr>
          <p:nvPr/>
        </p:nvSpPr>
        <p:spPr>
          <a:xfrm>
            <a:off x="3200399" y="3028294"/>
            <a:ext cx="12967615" cy="5454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學力提升是系統工程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教學是核心，課程是基礎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教師專業是關鍵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領導團隊提供方向與動力</a:t>
            </a:r>
          </a:p>
        </p:txBody>
      </p:sp>
    </p:spTree>
    <p:extLst>
      <p:ext uri="{BB962C8B-B14F-4D97-AF65-F5344CB8AC3E}">
        <p14:creationId xmlns:p14="http://schemas.microsoft.com/office/powerpoint/2010/main" val="375574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42303" y="3066976"/>
            <a:ext cx="16803393" cy="2518998"/>
            <a:chOff x="0" y="152400"/>
            <a:chExt cx="19484492" cy="3358663"/>
          </a:xfrm>
        </p:grpSpPr>
        <p:sp>
          <p:nvSpPr>
            <p:cNvPr id="6" name="TextBox 6"/>
            <p:cNvSpPr txBox="1"/>
            <p:nvPr/>
          </p:nvSpPr>
          <p:spPr>
            <a:xfrm>
              <a:off x="0" y="1246341"/>
              <a:ext cx="19484492" cy="22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打造以學生學習為中心的專業校園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86138" y="1356066"/>
            <a:ext cx="14315724" cy="2769392"/>
            <a:chOff x="0" y="152400"/>
            <a:chExt cx="19087631" cy="36925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9235" y="152400"/>
              <a:ext cx="149091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98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42302" y="1045847"/>
            <a:ext cx="16803393" cy="2730410"/>
            <a:chOff x="-1" y="-2542438"/>
            <a:chExt cx="19484492" cy="3640546"/>
          </a:xfrm>
        </p:grpSpPr>
        <p:sp>
          <p:nvSpPr>
            <p:cNvPr id="6" name="TextBox 6"/>
            <p:cNvSpPr txBox="1"/>
            <p:nvPr/>
          </p:nvSpPr>
          <p:spPr>
            <a:xfrm>
              <a:off x="-1" y="-2542438"/>
              <a:ext cx="19484492" cy="22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en-US" altLang="zh-TW" sz="8000" spc="-276" dirty="0">
                  <a:solidFill>
                    <a:srgbClr val="000000"/>
                  </a:solidFill>
                  <a:ea typeface="芫荽"/>
                </a:rPr>
                <a:t>1. </a:t>
              </a: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課程領導人的角色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86138" y="1356066"/>
            <a:ext cx="14315724" cy="2769392"/>
            <a:chOff x="0" y="152400"/>
            <a:chExt cx="19087631" cy="36925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9235" y="152400"/>
              <a:ext cx="149091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E6703E-D0F9-4765-952E-00A41AFFAFA8}"/>
              </a:ext>
            </a:extLst>
          </p:cNvPr>
          <p:cNvSpPr txBox="1">
            <a:spLocks/>
          </p:cNvSpPr>
          <p:nvPr/>
        </p:nvSpPr>
        <p:spPr>
          <a:xfrm>
            <a:off x="3200400" y="3028294"/>
            <a:ext cx="12573000" cy="5454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願景制定者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 Setter）</a:t>
            </a:r>
          </a:p>
          <a:p>
            <a:pPr marL="342900" marR="0" lvl="0" indent="-342900" algn="l" defTabSz="4572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教學品質守門人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Keeper）</a:t>
            </a:r>
          </a:p>
          <a:p>
            <a:pPr marL="342900" marR="0" lvl="0" indent="-342900" algn="l" defTabSz="4572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專業社群促動者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 Facilitator）</a:t>
            </a:r>
          </a:p>
          <a:p>
            <a:pPr marL="342900" marR="0" lvl="0" indent="-342900" algn="l" defTabSz="4572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資源與政策連結者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 Connector）</a:t>
            </a:r>
          </a:p>
        </p:txBody>
      </p:sp>
    </p:spTree>
    <p:extLst>
      <p:ext uri="{BB962C8B-B14F-4D97-AF65-F5344CB8AC3E}">
        <p14:creationId xmlns:p14="http://schemas.microsoft.com/office/powerpoint/2010/main" val="45473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42302" y="1045847"/>
            <a:ext cx="16803393" cy="2730410"/>
            <a:chOff x="-1" y="-2542438"/>
            <a:chExt cx="19484492" cy="3640546"/>
          </a:xfrm>
        </p:grpSpPr>
        <p:sp>
          <p:nvSpPr>
            <p:cNvPr id="6" name="TextBox 6"/>
            <p:cNvSpPr txBox="1"/>
            <p:nvPr/>
          </p:nvSpPr>
          <p:spPr>
            <a:xfrm>
              <a:off x="-1" y="-2542438"/>
              <a:ext cx="19484492" cy="22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en-US" altLang="zh-TW" sz="8000" spc="-276" dirty="0">
                  <a:solidFill>
                    <a:srgbClr val="000000"/>
                  </a:solidFill>
                  <a:ea typeface="芫荽"/>
                </a:rPr>
                <a:t>2. </a:t>
              </a: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學力提升核心理念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86138" y="1356066"/>
            <a:ext cx="14315724" cy="2769392"/>
            <a:chOff x="0" y="152400"/>
            <a:chExt cx="19087631" cy="36925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9235" y="152400"/>
              <a:ext cx="149091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E6703E-D0F9-4765-952E-00A41AFFAFA8}"/>
              </a:ext>
            </a:extLst>
          </p:cNvPr>
          <p:cNvSpPr txBox="1">
            <a:spLocks/>
          </p:cNvSpPr>
          <p:nvPr/>
        </p:nvSpPr>
        <p:spPr>
          <a:xfrm>
            <a:off x="3200400" y="3028294"/>
            <a:ext cx="12573000" cy="5454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以學生為中心的教與學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教、學、評一致性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從課堂出發的改善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建立清楚可操作的學力標準</a:t>
            </a:r>
          </a:p>
        </p:txBody>
      </p:sp>
    </p:spTree>
    <p:extLst>
      <p:ext uri="{BB962C8B-B14F-4D97-AF65-F5344CB8AC3E}">
        <p14:creationId xmlns:p14="http://schemas.microsoft.com/office/powerpoint/2010/main" val="307002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42302" y="1045847"/>
            <a:ext cx="16803393" cy="2730410"/>
            <a:chOff x="-1" y="-2542438"/>
            <a:chExt cx="19484492" cy="3640546"/>
          </a:xfrm>
        </p:grpSpPr>
        <p:sp>
          <p:nvSpPr>
            <p:cNvPr id="6" name="TextBox 6"/>
            <p:cNvSpPr txBox="1"/>
            <p:nvPr/>
          </p:nvSpPr>
          <p:spPr>
            <a:xfrm>
              <a:off x="-1" y="-2542438"/>
              <a:ext cx="19484492" cy="22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en-US" altLang="zh-TW" sz="8000" spc="-276" dirty="0">
                  <a:solidFill>
                    <a:srgbClr val="000000"/>
                  </a:solidFill>
                  <a:ea typeface="芫荽"/>
                </a:rPr>
                <a:t>3. </a:t>
              </a: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課程面策略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86138" y="1356066"/>
            <a:ext cx="14315724" cy="2769392"/>
            <a:chOff x="0" y="152400"/>
            <a:chExt cx="19087631" cy="36925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9235" y="152400"/>
              <a:ext cx="149091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E6703E-D0F9-4765-952E-00A41AFFAFA8}"/>
              </a:ext>
            </a:extLst>
          </p:cNvPr>
          <p:cNvSpPr txBox="1">
            <a:spLocks/>
          </p:cNvSpPr>
          <p:nvPr/>
        </p:nvSpPr>
        <p:spPr>
          <a:xfrm>
            <a:off x="3200400" y="3028294"/>
            <a:ext cx="12573000" cy="545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建立學力清單：明確核心能力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課程地圖檢視：避免漏教、重複教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跨科主題課程：真實情境促動機</a:t>
            </a:r>
          </a:p>
        </p:txBody>
      </p:sp>
    </p:spTree>
    <p:extLst>
      <p:ext uri="{BB962C8B-B14F-4D97-AF65-F5344CB8AC3E}">
        <p14:creationId xmlns:p14="http://schemas.microsoft.com/office/powerpoint/2010/main" val="406504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42302" y="1045847"/>
            <a:ext cx="16803393" cy="2730410"/>
            <a:chOff x="-1" y="-2542438"/>
            <a:chExt cx="19484492" cy="3640546"/>
          </a:xfrm>
        </p:grpSpPr>
        <p:sp>
          <p:nvSpPr>
            <p:cNvPr id="6" name="TextBox 6"/>
            <p:cNvSpPr txBox="1"/>
            <p:nvPr/>
          </p:nvSpPr>
          <p:spPr>
            <a:xfrm>
              <a:off x="-1" y="-2542438"/>
              <a:ext cx="19484492" cy="22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en-US" altLang="zh-TW" sz="8000" spc="-276" dirty="0">
                  <a:solidFill>
                    <a:srgbClr val="000000"/>
                  </a:solidFill>
                  <a:ea typeface="芫荽"/>
                </a:rPr>
                <a:t>4. </a:t>
              </a: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教學面策略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86138" y="1356066"/>
            <a:ext cx="14315724" cy="2769392"/>
            <a:chOff x="0" y="152400"/>
            <a:chExt cx="19087631" cy="36925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9235" y="152400"/>
              <a:ext cx="149091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E6703E-D0F9-4765-952E-00A41AFFAFA8}"/>
              </a:ext>
            </a:extLst>
          </p:cNvPr>
          <p:cNvSpPr txBox="1">
            <a:spLocks/>
          </p:cNvSpPr>
          <p:nvPr/>
        </p:nvSpPr>
        <p:spPr>
          <a:xfrm>
            <a:off x="3200400" y="3028294"/>
            <a:ext cx="12573000" cy="545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共同備課：同科協作共享教材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形成性評量：即時檢核理解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差異化教學：分層與彈性調整</a:t>
            </a:r>
          </a:p>
        </p:txBody>
      </p:sp>
    </p:spTree>
    <p:extLst>
      <p:ext uri="{BB962C8B-B14F-4D97-AF65-F5344CB8AC3E}">
        <p14:creationId xmlns:p14="http://schemas.microsoft.com/office/powerpoint/2010/main" val="84504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42302" y="1045847"/>
            <a:ext cx="16803393" cy="2730410"/>
            <a:chOff x="-1" y="-2542438"/>
            <a:chExt cx="19484492" cy="3640546"/>
          </a:xfrm>
        </p:grpSpPr>
        <p:sp>
          <p:nvSpPr>
            <p:cNvPr id="6" name="TextBox 6"/>
            <p:cNvSpPr txBox="1"/>
            <p:nvPr/>
          </p:nvSpPr>
          <p:spPr>
            <a:xfrm>
              <a:off x="-1" y="-2542438"/>
              <a:ext cx="19484492" cy="22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en-US" altLang="zh-TW" sz="8000" spc="-276" dirty="0">
                  <a:solidFill>
                    <a:srgbClr val="000000"/>
                  </a:solidFill>
                  <a:ea typeface="芫荽"/>
                </a:rPr>
                <a:t>5. </a:t>
              </a: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教師專業成長（</a:t>
              </a:r>
              <a:r>
                <a:rPr lang="en-US" altLang="zh-TW" sz="8000" spc="-276" dirty="0">
                  <a:solidFill>
                    <a:srgbClr val="000000"/>
                  </a:solidFill>
                  <a:ea typeface="芫荽"/>
                </a:rPr>
                <a:t>PLC</a:t>
              </a: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）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86138" y="1356066"/>
            <a:ext cx="14315724" cy="2769392"/>
            <a:chOff x="0" y="152400"/>
            <a:chExt cx="19087631" cy="36925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9235" y="152400"/>
              <a:ext cx="149091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E6703E-D0F9-4765-952E-00A41AFFAFA8}"/>
              </a:ext>
            </a:extLst>
          </p:cNvPr>
          <p:cNvSpPr txBox="1">
            <a:spLocks/>
          </p:cNvSpPr>
          <p:nvPr/>
        </p:nvSpPr>
        <p:spPr>
          <a:xfrm>
            <a:off x="3200400" y="3028294"/>
            <a:ext cx="12573000" cy="5454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年度主題專業社群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觀課議課常態化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資深教師支持新手教師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外部專家導入新觀念</a:t>
            </a:r>
          </a:p>
        </p:txBody>
      </p:sp>
    </p:spTree>
    <p:extLst>
      <p:ext uri="{BB962C8B-B14F-4D97-AF65-F5344CB8AC3E}">
        <p14:creationId xmlns:p14="http://schemas.microsoft.com/office/powerpoint/2010/main" val="20984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42302" y="1045847"/>
            <a:ext cx="16803393" cy="2730410"/>
            <a:chOff x="-1" y="-2542438"/>
            <a:chExt cx="19484492" cy="3640546"/>
          </a:xfrm>
        </p:grpSpPr>
        <p:sp>
          <p:nvSpPr>
            <p:cNvPr id="6" name="TextBox 6"/>
            <p:cNvSpPr txBox="1"/>
            <p:nvPr/>
          </p:nvSpPr>
          <p:spPr>
            <a:xfrm>
              <a:off x="-1" y="-2542438"/>
              <a:ext cx="19484492" cy="22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en-US" altLang="zh-TW" sz="8000" spc="-276" dirty="0">
                  <a:solidFill>
                    <a:srgbClr val="000000"/>
                  </a:solidFill>
                  <a:ea typeface="芫荽"/>
                </a:rPr>
                <a:t>6. </a:t>
              </a: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學生學習支持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86138" y="1356066"/>
            <a:ext cx="14315724" cy="2769392"/>
            <a:chOff x="0" y="152400"/>
            <a:chExt cx="19087631" cy="36925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9235" y="152400"/>
              <a:ext cx="149091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E6703E-D0F9-4765-952E-00A41AFFAFA8}"/>
              </a:ext>
            </a:extLst>
          </p:cNvPr>
          <p:cNvSpPr txBox="1">
            <a:spLocks/>
          </p:cNvSpPr>
          <p:nvPr/>
        </p:nvSpPr>
        <p:spPr>
          <a:xfrm>
            <a:off x="3200400" y="3028294"/>
            <a:ext cx="12573000" cy="54544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學力補強制度（課後與週六）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個別化弱點分析與追蹤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推動自主學習、閱讀與探究</a:t>
            </a:r>
          </a:p>
          <a:p>
            <a:pPr lvl="0">
              <a:lnSpc>
                <a:spcPct val="160000"/>
              </a:lnSpc>
            </a:pPr>
            <a:endParaRPr lang="zh-TW" altLang="en-US" sz="6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909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9398" y="1019175"/>
            <a:ext cx="12987071" cy="9525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42302" y="1045847"/>
            <a:ext cx="16803393" cy="2730410"/>
            <a:chOff x="-1" y="-2542438"/>
            <a:chExt cx="19484492" cy="3640546"/>
          </a:xfrm>
        </p:grpSpPr>
        <p:sp>
          <p:nvSpPr>
            <p:cNvPr id="6" name="TextBox 6"/>
            <p:cNvSpPr txBox="1"/>
            <p:nvPr/>
          </p:nvSpPr>
          <p:spPr>
            <a:xfrm>
              <a:off x="-1" y="-2542438"/>
              <a:ext cx="19484492" cy="22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5095"/>
                </a:lnSpc>
                <a:defRPr/>
              </a:pPr>
              <a:r>
                <a:rPr lang="en-US" altLang="zh-TW" sz="8000" spc="-276" dirty="0">
                  <a:solidFill>
                    <a:srgbClr val="000000"/>
                  </a:solidFill>
                  <a:ea typeface="芫荽"/>
                </a:rPr>
                <a:t>7. </a:t>
              </a:r>
              <a:r>
                <a:rPr lang="zh-TW" altLang="en-US" sz="8000" spc="-276" dirty="0">
                  <a:solidFill>
                    <a:srgbClr val="000000"/>
                  </a:solidFill>
                  <a:ea typeface="芫荽"/>
                </a:rPr>
                <a:t>行政與資源支持</a:t>
              </a:r>
              <a:endParaRPr kumimoji="0" lang="en-US" sz="8000" b="0" i="0" u="none" strike="noStrike" kern="1200" cap="none" spc="-2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芫荽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32673" y="152400"/>
              <a:ext cx="15219145" cy="94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196470" y="209692"/>
            <a:ext cx="2806075" cy="2818602"/>
          </a:xfrm>
          <a:custGeom>
            <a:avLst/>
            <a:gdLst/>
            <a:ahLst/>
            <a:cxnLst/>
            <a:rect l="l" t="t" r="r" b="b"/>
            <a:pathLst>
              <a:path w="2806075" h="2818602">
                <a:moveTo>
                  <a:pt x="0" y="0"/>
                </a:moveTo>
                <a:lnTo>
                  <a:pt x="2806075" y="0"/>
                </a:lnTo>
                <a:lnTo>
                  <a:pt x="2806075" y="2818603"/>
                </a:lnTo>
                <a:lnTo>
                  <a:pt x="0" y="28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86138" y="1356066"/>
            <a:ext cx="14315724" cy="2769392"/>
            <a:chOff x="0" y="152400"/>
            <a:chExt cx="19087631" cy="36925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3197"/>
              <a:ext cx="19087631" cy="261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9235" y="152400"/>
              <a:ext cx="149091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21" b="0" i="0" u="none" strike="noStrike" kern="1200" cap="none" spc="-106" normalizeH="0" baseline="0" noProof="0" dirty="0">
                <a:ln>
                  <a:noFill/>
                </a:ln>
                <a:solidFill>
                  <a:srgbClr val="9B4819"/>
                </a:solidFill>
                <a:effectLst/>
                <a:uLnTx/>
                <a:uFillTx/>
                <a:latin typeface="芫荽"/>
                <a:ea typeface="芫荽"/>
                <a:cs typeface="+mn-cs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E6703E-D0F9-4765-952E-00A41AFFAFA8}"/>
              </a:ext>
            </a:extLst>
          </p:cNvPr>
          <p:cNvSpPr txBox="1">
            <a:spLocks/>
          </p:cNvSpPr>
          <p:nvPr/>
        </p:nvSpPr>
        <p:spPr>
          <a:xfrm>
            <a:off x="3200400" y="3028294"/>
            <a:ext cx="12573000" cy="5454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共同備課時間規劃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核心科排在最佳學習時段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爭取計畫經費與設備</a:t>
            </a:r>
          </a:p>
          <a:p>
            <a:pPr lvl="0">
              <a:lnSpc>
                <a:spcPct val="160000"/>
              </a:lnSpc>
            </a:pPr>
            <a:r>
              <a:rPr lang="zh-TW" altLang="en-US" sz="6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簡化行政流程減輕負擔</a:t>
            </a:r>
          </a:p>
          <a:p>
            <a:pPr lvl="0">
              <a:lnSpc>
                <a:spcPct val="160000"/>
              </a:lnSpc>
            </a:pPr>
            <a:endParaRPr lang="zh-TW" altLang="en-US" sz="6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760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342</Words>
  <Application>Microsoft Office PowerPoint</Application>
  <PresentationFormat>自訂</PresentationFormat>
  <Paragraphs>62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Calibri</vt:lpstr>
      <vt:lpstr>Arial</vt:lpstr>
      <vt:lpstr>微軟正黑體</vt:lpstr>
      <vt:lpstr>芫荽</vt:lpstr>
      <vt:lpstr>新細明體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註冊組</dc:creator>
  <cp:lastModifiedBy>註冊組</cp:lastModifiedBy>
  <cp:revision>17</cp:revision>
  <dcterms:created xsi:type="dcterms:W3CDTF">2025-03-17T05:33:01Z</dcterms:created>
  <dcterms:modified xsi:type="dcterms:W3CDTF">2025-12-08T01:30:47Z</dcterms:modified>
</cp:coreProperties>
</file>