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303" r:id="rId7"/>
    <p:sldId id="261" r:id="rId8"/>
    <p:sldId id="262" r:id="rId9"/>
    <p:sldId id="263" r:id="rId10"/>
    <p:sldId id="265" r:id="rId11"/>
    <p:sldId id="268" r:id="rId12"/>
    <p:sldId id="270" r:id="rId13"/>
    <p:sldId id="308" r:id="rId14"/>
    <p:sldId id="272" r:id="rId15"/>
    <p:sldId id="309" r:id="rId16"/>
    <p:sldId id="273" r:id="rId17"/>
    <p:sldId id="310" r:id="rId18"/>
    <p:sldId id="293" r:id="rId19"/>
    <p:sldId id="276" r:id="rId20"/>
    <p:sldId id="277" r:id="rId21"/>
    <p:sldId id="278" r:id="rId22"/>
    <p:sldId id="299" r:id="rId23"/>
    <p:sldId id="279" r:id="rId24"/>
    <p:sldId id="300" r:id="rId25"/>
    <p:sldId id="267" r:id="rId26"/>
    <p:sldId id="280" r:id="rId27"/>
    <p:sldId id="305" r:id="rId28"/>
    <p:sldId id="298" r:id="rId29"/>
    <p:sldId id="306" r:id="rId30"/>
    <p:sldId id="307" r:id="rId31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g2ZPpZzQ0zvzytWnK2nLC9iUUE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072E26-66AA-400F-B185-925565D08D3E}">
  <a:tblStyle styleId="{05072E26-66AA-400F-B185-925565D08D3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2740" autoAdjust="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3060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0937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4900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496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4" name="Google Shape;35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70886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80365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83511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4692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5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5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文字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>
  <p:cSld name="標題及物件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5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5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5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3-&#22522;&#38534;&#24066;114&#23416;&#24180;&#24230;&#22283;&#27665;&#20013;&#23416;&#21450;&#22283;&#27665;&#23567;&#23416;&#35506;&#31243;&#35336;&#30059;&#20633;&#26597;&#27880;&#24847;&#20107;&#38917;&#31805;&#26696;&#29256;.doc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ing.kl.edu.tw/cours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ing.kl.edu.tw/cours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/>
          <p:nvPr/>
        </p:nvSpPr>
        <p:spPr>
          <a:xfrm>
            <a:off x="0" y="4907756"/>
            <a:ext cx="12192000" cy="1655762"/>
          </a:xfrm>
          <a:prstGeom prst="rect">
            <a:avLst/>
          </a:prstGeom>
          <a:gradFill>
            <a:gsLst>
              <a:gs pos="0">
                <a:srgbClr val="F6F9FC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 t="17425" b="26036"/>
          <a:stretch/>
        </p:blipFill>
        <p:spPr>
          <a:xfrm>
            <a:off x="3642270" y="280658"/>
            <a:ext cx="4617750" cy="147571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>
            <a:spLocks noGrp="1"/>
          </p:cNvSpPr>
          <p:nvPr>
            <p:ph type="ctrTitle"/>
          </p:nvPr>
        </p:nvSpPr>
        <p:spPr>
          <a:xfrm>
            <a:off x="1524000" y="186022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icrosoft JhengHei"/>
              <a:buNone/>
            </a:pPr>
            <a:r>
              <a:rPr lang="zh-TW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基隆巿11</a:t>
            </a:r>
            <a:r>
              <a:rPr lang="en-US" altLang="zh-TW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r>
              <a:rPr lang="zh-TW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學年度</a:t>
            </a:r>
            <a:br>
              <a:rPr lang="zh-TW" b="1" dirty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國民中學及國民小學課程計畫</a:t>
            </a:r>
            <a:br>
              <a:rPr lang="zh-TW" b="1" dirty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備查作業</a:t>
            </a:r>
            <a:endParaRPr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8" name="Google Shape;98;p1"/>
          <p:cNvSpPr txBox="1">
            <a:spLocks noGrp="1"/>
          </p:cNvSpPr>
          <p:nvPr>
            <p:ph type="subTitle" idx="1"/>
          </p:nvPr>
        </p:nvSpPr>
        <p:spPr>
          <a:xfrm>
            <a:off x="2976669" y="4700588"/>
            <a:ext cx="681122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(含特殊教育班、藝術才能班及體育班)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11</a:t>
            </a:r>
            <a:r>
              <a:rPr lang="en-US" alt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.04.</a:t>
            </a:r>
            <a:r>
              <a:rPr lang="en-US" alt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30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9" name="Google Shape;99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/>
          <p:nvPr/>
        </p:nvSpPr>
        <p:spPr>
          <a:xfrm>
            <a:off x="0" y="4907756"/>
            <a:ext cx="12192000" cy="1655762"/>
          </a:xfrm>
          <a:prstGeom prst="rect">
            <a:avLst/>
          </a:prstGeom>
          <a:gradFill>
            <a:gsLst>
              <a:gs pos="0">
                <a:srgbClr val="F6F9FC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9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icrosoft JhengHei"/>
              <a:buNone/>
            </a:pPr>
            <a:b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altLang="en-US" b="1" dirty="0"/>
              <a:t>五</a:t>
            </a:r>
            <a: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、依學校設置敘寫(特教)</a:t>
            </a:r>
            <a:endParaRPr b="1" i="0" u="none" strike="noStrike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8" name="Google Shape;198;p10"/>
          <p:cNvSpPr txBox="1">
            <a:spLocks noGrp="1"/>
          </p:cNvSpPr>
          <p:nvPr>
            <p:ph type="body" idx="1"/>
          </p:nvPr>
        </p:nvSpPr>
        <p:spPr>
          <a:xfrm>
            <a:off x="557049" y="1681486"/>
            <a:ext cx="10729788" cy="451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1" indent="-2286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zh-TW" sz="1800" b="1" i="0" u="none" strike="noStrike" dirty="0">
                <a:solidFill>
                  <a:srgbClr val="FF0000"/>
                </a:solidFill>
                <a:sym typeface="Microsoft JhengHei"/>
              </a:rPr>
              <a:t>特殊需求學生</a:t>
            </a:r>
            <a:r>
              <a:rPr lang="zh-TW" sz="1800" b="1" i="0" u="none" strike="noStrike" dirty="0">
                <a:sym typeface="Microsoft JhengHei"/>
              </a:rPr>
              <a:t>課程計畫 : </a:t>
            </a:r>
            <a:endParaRPr sz="1800" b="1" dirty="0"/>
          </a:p>
          <a:p>
            <a:pPr marL="685800" lvl="1" indent="-228600" algn="l" rtl="0">
              <a:lnSpc>
                <a:spcPct val="1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sz="1800" b="1" i="0" u="none" strike="noStrike" dirty="0">
                <a:sym typeface="Microsoft JhengHei"/>
              </a:rPr>
              <a:t>因涉及學生個人隱私,</a:t>
            </a:r>
            <a:r>
              <a:rPr lang="zh-TW" sz="1800" b="1" i="0" u="none" strike="noStrike" dirty="0">
                <a:solidFill>
                  <a:srgbClr val="FF0000"/>
                </a:solidFill>
                <a:sym typeface="Microsoft JhengHei"/>
              </a:rPr>
              <a:t>另以公務填報方式</a:t>
            </a:r>
            <a:r>
              <a:rPr lang="zh-TW" sz="1800" b="1" i="0" u="none" strike="noStrike" dirty="0">
                <a:sym typeface="Microsoft JhengHei"/>
              </a:rPr>
              <a:t>辦理(公務填報序號由教育處特殊教育課程承辦人另函公告)。</a:t>
            </a:r>
            <a:endParaRPr lang="en-US" altLang="zh-TW" sz="1800" b="1" i="0" u="none" strike="noStrike" dirty="0">
              <a:sym typeface="Microsoft JhengHei"/>
            </a:endParaRPr>
          </a:p>
          <a:p>
            <a:pPr marL="685800" lvl="1" indent="-228600">
              <a:lnSpc>
                <a:spcPct val="170000"/>
              </a:lnSpc>
            </a:pPr>
            <a:r>
              <a:rPr lang="zh-TW" altLang="zh-TW" sz="2000" b="1" dirty="0"/>
              <a:t>特殊教育課程需符合「特殊教育課程實施規範」之規定以及特殊教育推行委員會審議通過之項目進行規畫</a:t>
            </a:r>
            <a:r>
              <a:rPr lang="zh-TW" altLang="en-US" sz="2000" b="1" dirty="0"/>
              <a:t>。</a:t>
            </a:r>
            <a:endParaRPr sz="1800" b="1" dirty="0"/>
          </a:p>
          <a:p>
            <a:pPr marL="685800" lvl="1" indent="-228600" algn="l" rtl="0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altLang="en-US" sz="1800" b="1" dirty="0"/>
              <a:t>特殊教育班特殊需求學生課程計畫</a:t>
            </a:r>
            <a:r>
              <a:rPr lang="en-US" altLang="zh-TW" sz="1800" b="1" dirty="0"/>
              <a:t>(</a:t>
            </a:r>
            <a:r>
              <a:rPr lang="zh-TW" altLang="en-US" sz="1800" b="1" dirty="0"/>
              <a:t>表</a:t>
            </a:r>
            <a:r>
              <a:rPr lang="en-US" altLang="zh-TW" sz="1800" b="1" dirty="0"/>
              <a:t>7-1~</a:t>
            </a:r>
            <a:r>
              <a:rPr lang="zh-TW" altLang="en-US" sz="1800" b="1" dirty="0"/>
              <a:t>表</a:t>
            </a:r>
            <a:r>
              <a:rPr lang="en-US" altLang="zh-TW" sz="1800" b="1" dirty="0"/>
              <a:t>7-3) </a:t>
            </a:r>
            <a:r>
              <a:rPr lang="zh-TW" altLang="en-US" sz="1800" b="1" dirty="0"/>
              <a:t>，</a:t>
            </a:r>
            <a:r>
              <a:rPr lang="zh-TW" altLang="en-US" sz="1800" b="1" dirty="0">
                <a:solidFill>
                  <a:srgbClr val="0033CC"/>
                </a:solidFill>
              </a:rPr>
              <a:t>表</a:t>
            </a:r>
            <a:r>
              <a:rPr lang="en-US" altLang="zh-TW" sz="1800" b="1" dirty="0">
                <a:solidFill>
                  <a:srgbClr val="0033CC"/>
                </a:solidFill>
              </a:rPr>
              <a:t>7-1</a:t>
            </a:r>
            <a:r>
              <a:rPr lang="zh-TW" altLang="en-US" sz="1800" b="1" dirty="0"/>
              <a:t>供特教推行委員會審議個別學生</a:t>
            </a:r>
            <a:r>
              <a:rPr lang="en-US" altLang="zh-TW" sz="1800" b="1" dirty="0"/>
              <a:t>IEP</a:t>
            </a:r>
            <a:r>
              <a:rPr lang="zh-TW" altLang="en-US" sz="1800" b="1" dirty="0"/>
              <a:t>各項特殊需求之彙整摘要，</a:t>
            </a:r>
            <a:r>
              <a:rPr lang="zh-TW" altLang="en-US" sz="1800" b="1" dirty="0">
                <a:solidFill>
                  <a:srgbClr val="0033CC"/>
                </a:solidFill>
              </a:rPr>
              <a:t>不用上傳至課程計畫備查</a:t>
            </a:r>
            <a:r>
              <a:rPr lang="zh-TW" altLang="en-US" sz="1800" b="1" dirty="0"/>
              <a:t>；</a:t>
            </a:r>
            <a:r>
              <a:rPr lang="zh-TW" altLang="en-US" sz="1800" b="1" dirty="0">
                <a:solidFill>
                  <a:srgbClr val="FF0000"/>
                </a:solidFill>
              </a:rPr>
              <a:t>表</a:t>
            </a:r>
            <a:r>
              <a:rPr lang="en-US" altLang="zh-TW" sz="1800" b="1" dirty="0">
                <a:solidFill>
                  <a:srgbClr val="FF0000"/>
                </a:solidFill>
              </a:rPr>
              <a:t>7-2</a:t>
            </a:r>
            <a:r>
              <a:rPr lang="zh-TW" altLang="en-US" sz="1800" b="1" dirty="0">
                <a:solidFill>
                  <a:srgbClr val="FF0000"/>
                </a:solidFill>
              </a:rPr>
              <a:t>和表</a:t>
            </a:r>
            <a:r>
              <a:rPr lang="en-US" altLang="zh-TW" sz="1800" b="1" dirty="0">
                <a:solidFill>
                  <a:srgbClr val="FF0000"/>
                </a:solidFill>
              </a:rPr>
              <a:t>7-3</a:t>
            </a:r>
            <a:r>
              <a:rPr lang="zh-TW" altLang="en-US" sz="1800" b="1" u="sng" dirty="0"/>
              <a:t>應包含</a:t>
            </a:r>
            <a:r>
              <a:rPr lang="zh-TW" altLang="en-US" sz="1800" b="1" u="sng" dirty="0">
                <a:solidFill>
                  <a:srgbClr val="FF0000"/>
                </a:solidFill>
              </a:rPr>
              <a:t>各類型特殊教育班部定課程、校訂課程及特殊需求領域課程之課程計畫，</a:t>
            </a:r>
            <a:r>
              <a:rPr lang="zh-TW" altLang="en-US" sz="1800" b="1" u="sng" dirty="0"/>
              <a:t>請務必經特殊教育推行委員會審議後送課程發展委員會通過後</a:t>
            </a:r>
            <a:r>
              <a:rPr lang="zh-TW" altLang="en-US" sz="1800" b="1" u="sng" dirty="0">
                <a:solidFill>
                  <a:srgbClr val="FF0000"/>
                </a:solidFill>
              </a:rPr>
              <a:t>上傳公務填報</a:t>
            </a:r>
            <a:r>
              <a:rPr lang="en-US" altLang="zh-TW" sz="1800" b="1" u="sng" dirty="0"/>
              <a:t>(</a:t>
            </a:r>
            <a:r>
              <a:rPr lang="zh-TW" altLang="en-US" sz="1800" b="1" u="sng" dirty="0"/>
              <a:t>資料上傳處特教科另函文</a:t>
            </a:r>
            <a:r>
              <a:rPr lang="en-US" altLang="zh-TW" sz="1800" b="1" u="sng" dirty="0"/>
              <a:t>)</a:t>
            </a:r>
            <a:r>
              <a:rPr lang="zh-TW" altLang="en-US" sz="1800" b="1" dirty="0"/>
              <a:t>。俟本府同意備查後，請將表</a:t>
            </a:r>
            <a:r>
              <a:rPr lang="en-US" altLang="zh-TW" sz="1800" b="1" dirty="0"/>
              <a:t>7-2</a:t>
            </a:r>
            <a:r>
              <a:rPr lang="zh-TW" altLang="en-US" sz="1800" b="1" dirty="0"/>
              <a:t>和表</a:t>
            </a:r>
            <a:r>
              <a:rPr lang="en-US" altLang="zh-TW" sz="1800" b="1" dirty="0"/>
              <a:t>7-3</a:t>
            </a:r>
            <a:r>
              <a:rPr lang="zh-TW" altLang="en-US" sz="1800" b="1" dirty="0"/>
              <a:t>上傳至本府教育處課程平台及學校首頁。</a:t>
            </a:r>
            <a:endParaRPr sz="1800" b="1" i="0" u="none" strike="noStrike" dirty="0">
              <a:sym typeface="Microsoft JhengHei"/>
            </a:endParaRPr>
          </a:p>
        </p:txBody>
      </p:sp>
      <p:pic>
        <p:nvPicPr>
          <p:cNvPr id="199" name="Google Shape;199;p10" descr="Download &lt;strong&gt;Call&lt;/strong&gt; Button Free Photo PNG HQ PNG Image | FreePNGIm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5817" y="910218"/>
            <a:ext cx="529614" cy="52961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/>
          <p:nvPr/>
        </p:nvSpPr>
        <p:spPr>
          <a:xfrm>
            <a:off x="0" y="4907756"/>
            <a:ext cx="12192000" cy="1655762"/>
          </a:xfrm>
          <a:prstGeom prst="rect">
            <a:avLst/>
          </a:prstGeom>
          <a:gradFill>
            <a:gsLst>
              <a:gs pos="0">
                <a:srgbClr val="F6F9FC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lang="zh-TW" altLang="en-US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六</a:t>
            </a:r>
            <a: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、課程備查作業三階時間:</a:t>
            </a:r>
            <a:endParaRPr b="1" i="0" u="none" strike="noStrike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225" name="Google Shape;225;p13"/>
          <p:cNvGrpSpPr/>
          <p:nvPr/>
        </p:nvGrpSpPr>
        <p:grpSpPr>
          <a:xfrm>
            <a:off x="1763706" y="1997097"/>
            <a:ext cx="8323722" cy="3739566"/>
            <a:chOff x="2162" y="839550"/>
            <a:chExt cx="8323722" cy="3739566"/>
          </a:xfrm>
        </p:grpSpPr>
        <p:sp>
          <p:nvSpPr>
            <p:cNvPr id="226" name="Google Shape;226;p13"/>
            <p:cNvSpPr/>
            <p:nvPr/>
          </p:nvSpPr>
          <p:spPr>
            <a:xfrm>
              <a:off x="2162" y="839550"/>
              <a:ext cx="1572914" cy="1036799"/>
            </a:xfrm>
            <a:prstGeom prst="roundRect">
              <a:avLst>
                <a:gd name="adj" fmla="val 10000"/>
              </a:avLst>
            </a:prstGeom>
            <a:solidFill>
              <a:srgbClr val="54813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3"/>
            <p:cNvSpPr txBox="1"/>
            <p:nvPr/>
          </p:nvSpPr>
          <p:spPr>
            <a:xfrm>
              <a:off x="2162" y="839550"/>
              <a:ext cx="1572914" cy="629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第一階段</a:t>
              </a:r>
              <a:endParaRPr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148482" y="1468716"/>
              <a:ext cx="1924602" cy="31104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3"/>
            <p:cNvSpPr txBox="1"/>
            <p:nvPr/>
          </p:nvSpPr>
          <p:spPr>
            <a:xfrm>
              <a:off x="204852" y="1525086"/>
              <a:ext cx="1811862" cy="2997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zh-TW" altLang="en-US" sz="2400" b="1" i="0" u="none" strike="noStrike" cap="none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  <a:sym typeface="Calibri"/>
                </a:rPr>
                <a:t>第一次</a:t>
              </a:r>
              <a:r>
                <a:rPr lang="zh-TW" sz="2400" b="1" i="0" u="none" strike="noStrike" cap="none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  <a:sym typeface="Calibri"/>
                </a:rPr>
                <a:t>校內課發會</a:t>
              </a:r>
              <a:r>
                <a:rPr lang="zh-TW" altLang="en-US" sz="2400" b="1" i="0" u="none" strike="noStrike" cap="none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  <a:sym typeface="Calibri"/>
                </a:rPr>
                <a:t>。</a:t>
              </a:r>
              <a:endParaRPr lang="en-US" altLang="zh-TW" sz="2400" b="1" i="0" u="none" strike="noStrike" cap="non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zh-TW" altLang="en-US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  <a:sym typeface="Calibri"/>
                </a:rPr>
                <a:t>第一次請於</a:t>
              </a:r>
              <a:r>
                <a:rPr lang="en-US" altLang="zh-TW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  <a:sym typeface="Calibri"/>
                </a:rPr>
                <a:t>6/10</a:t>
              </a:r>
              <a:r>
                <a:rPr lang="zh-TW" altLang="en-US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  <a:sym typeface="Calibri"/>
                </a:rPr>
                <a:t>前上傳</a:t>
              </a:r>
              <a:r>
                <a:rPr lang="zh-TW" altLang="en-US" sz="2400" b="1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  <a:sym typeface="Calibri"/>
                </a:rPr>
                <a:t>。</a:t>
              </a:r>
              <a:endParaRPr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1913537" y="958328"/>
              <a:ext cx="717535" cy="39161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3"/>
            <p:cNvSpPr txBox="1"/>
            <p:nvPr/>
          </p:nvSpPr>
          <p:spPr>
            <a:xfrm>
              <a:off x="1913537" y="1036650"/>
              <a:ext cx="600052" cy="2349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2928918" y="839550"/>
              <a:ext cx="1572914" cy="1036799"/>
            </a:xfrm>
            <a:prstGeom prst="roundRect">
              <a:avLst>
                <a:gd name="adj" fmla="val 10000"/>
              </a:avLst>
            </a:prstGeom>
            <a:solidFill>
              <a:srgbClr val="C55A1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3"/>
            <p:cNvSpPr txBox="1"/>
            <p:nvPr/>
          </p:nvSpPr>
          <p:spPr>
            <a:xfrm>
              <a:off x="2928918" y="839550"/>
              <a:ext cx="1572914" cy="629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第二階段</a:t>
              </a:r>
              <a:endParaRPr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2704714" y="1468716"/>
              <a:ext cx="2665650" cy="31104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21E14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3"/>
            <p:cNvSpPr txBox="1"/>
            <p:nvPr/>
          </p:nvSpPr>
          <p:spPr>
            <a:xfrm>
              <a:off x="2782787" y="1546790"/>
              <a:ext cx="2771687" cy="2954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zh-TW" sz="2400" b="1" i="0" u="none" strike="noStrike" cap="none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  <a:sym typeface="Calibri"/>
                </a:rPr>
                <a:t>7/</a:t>
              </a:r>
              <a:r>
                <a:rPr lang="en-US" altLang="zh-TW" sz="2400" b="1" i="0" u="none" strike="noStrike" cap="none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  <a:sym typeface="Calibri"/>
                </a:rPr>
                <a:t>7</a:t>
              </a:r>
              <a:r>
                <a:rPr lang="zh-TW" sz="2400" b="1" i="0" u="none" strike="noStrike" cap="none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  <a:sym typeface="Calibri"/>
                </a:rPr>
                <a:t>前</a:t>
              </a:r>
              <a:r>
                <a:rPr lang="zh-TW" altLang="en-US" sz="2400" b="1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  <a:sym typeface="Calibri"/>
                </a:rPr>
                <a:t>上傳</a:t>
              </a:r>
              <a:endParaRPr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zh-TW" altLang="en-US" sz="2400" b="1" i="0" u="none" strike="noStrike" cap="none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  <a:sym typeface="Calibri"/>
                </a:rPr>
                <a:t>課程計畫審查表</a:t>
              </a:r>
              <a:endParaRPr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zh-TW" altLang="en-US" sz="2400" b="1" i="0" u="none" strike="noStrike" cap="none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  <a:sym typeface="Calibri"/>
                </a:rPr>
                <a:t>審查</a:t>
              </a:r>
              <a:r>
                <a:rPr lang="zh-TW" sz="2400" b="1" i="0" u="none" strike="noStrike" cap="none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  <a:sym typeface="Calibri"/>
                </a:rPr>
                <a:t>版</a:t>
              </a:r>
              <a:r>
                <a:rPr lang="zh-TW" altLang="en-US" sz="2400" b="1" i="0" u="none" strike="noStrike" cap="none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  <a:sym typeface="Calibri"/>
                </a:rPr>
                <a:t>課程計畫</a:t>
              </a:r>
              <a:endParaRPr lang="en-US" altLang="zh-TW" sz="2400" b="1" i="0" u="none" strike="noStrike" cap="non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zh-TW" altLang="en-US" sz="2400" b="1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  <a:sym typeface="Calibri"/>
                </a:rPr>
                <a:t>領域時數表</a:t>
              </a:r>
              <a:endParaRPr lang="en-US" altLang="zh-TW" sz="24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endParaRPr>
            </a:p>
            <a:p>
              <a:pPr marL="228600" lvl="1" indent="-228600">
                <a:lnSpc>
                  <a:spcPct val="90000"/>
                </a:lnSpc>
                <a:spcBef>
                  <a:spcPts val="360"/>
                </a:spcBef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zh-TW" altLang="en-US" sz="2400" b="1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  <a:sym typeface="Calibri"/>
                </a:rPr>
                <a:t>第二、三次</a:t>
              </a:r>
              <a:r>
                <a:rPr lang="zh-TW" altLang="zh-TW" sz="2400" b="1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  <a:sym typeface="Calibri"/>
                </a:rPr>
                <a:t>校內課發會</a:t>
              </a:r>
              <a:endParaRPr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4876873" y="958328"/>
              <a:ext cx="795085" cy="39161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37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3"/>
            <p:cNvSpPr txBox="1"/>
            <p:nvPr/>
          </p:nvSpPr>
          <p:spPr>
            <a:xfrm>
              <a:off x="4876873" y="1036650"/>
              <a:ext cx="677602" cy="2349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6001994" y="839550"/>
              <a:ext cx="1572914" cy="1036799"/>
            </a:xfrm>
            <a:prstGeom prst="roundRect">
              <a:avLst>
                <a:gd name="adj" fmla="val 10000"/>
              </a:avLst>
            </a:prstGeom>
            <a:solidFill>
              <a:srgbClr val="2F549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3"/>
            <p:cNvSpPr txBox="1"/>
            <p:nvPr/>
          </p:nvSpPr>
          <p:spPr>
            <a:xfrm>
              <a:off x="6001994" y="839550"/>
              <a:ext cx="1572914" cy="629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第三階段</a:t>
              </a: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6095392" y="1468716"/>
              <a:ext cx="2030444" cy="31104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1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3"/>
            <p:cNvSpPr txBox="1"/>
            <p:nvPr/>
          </p:nvSpPr>
          <p:spPr>
            <a:xfrm>
              <a:off x="6154861" y="1528186"/>
              <a:ext cx="2171023" cy="2991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altLang="zh-TW" sz="2400" b="1" i="0" u="none" strike="noStrike" cap="none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  <a:sym typeface="Calibri"/>
                </a:rPr>
                <a:t>8/25</a:t>
              </a:r>
              <a:r>
                <a:rPr lang="zh-TW" altLang="en-US" sz="2400" b="1" i="0" u="none" strike="noStrike" cap="none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  <a:sym typeface="Calibri"/>
                </a:rPr>
                <a:t>前上傳</a:t>
              </a:r>
              <a:r>
                <a:rPr lang="zh-TW" sz="2400" b="1" i="0" u="none" strike="noStrike" cap="none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  <a:sym typeface="Calibri"/>
                </a:rPr>
                <a:t>課程平台確定版</a:t>
              </a:r>
              <a:r>
                <a:rPr lang="zh-TW" altLang="en-US" sz="2400" b="1" i="0" u="none" strike="noStrike" cap="none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  <a:sym typeface="Calibri"/>
                </a:rPr>
                <a:t>課程計畫</a:t>
              </a:r>
              <a:endParaRPr lang="en-US" altLang="zh-TW" sz="2400" b="1" i="0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zh-TW" altLang="en-US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  <a:sym typeface="Calibri"/>
                </a:rPr>
                <a:t>人力資源網連結</a:t>
              </a:r>
              <a:endParaRPr lang="en-US" altLang="zh-TW" sz="2400" b="1" i="0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zh-TW" sz="2400" b="1" i="0" u="none" strike="noStrike" cap="none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  <a:sym typeface="Calibri"/>
                </a:rPr>
                <a:t>學校首頁公布</a:t>
              </a:r>
              <a:endParaRPr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42" name="Google Shape;24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"/>
          <p:cNvSpPr/>
          <p:nvPr/>
        </p:nvSpPr>
        <p:spPr>
          <a:xfrm>
            <a:off x="0" y="4907756"/>
            <a:ext cx="12192000" cy="1655762"/>
          </a:xfrm>
          <a:prstGeom prst="rect">
            <a:avLst/>
          </a:prstGeom>
          <a:gradFill>
            <a:gsLst>
              <a:gs pos="0">
                <a:srgbClr val="F6F9FC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lang="zh-TW" altLang="en-US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六</a:t>
            </a:r>
            <a: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、課程備查作業三階時間:</a:t>
            </a:r>
            <a:endParaRPr b="1" i="0" u="none" strike="noStrike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4" name="Google Shape;274;p15"/>
          <p:cNvSpPr txBox="1">
            <a:spLocks noGrp="1"/>
          </p:cNvSpPr>
          <p:nvPr>
            <p:ph type="body" idx="1"/>
          </p:nvPr>
        </p:nvSpPr>
        <p:spPr>
          <a:xfrm>
            <a:off x="98982" y="2023312"/>
            <a:ext cx="3564467" cy="227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•"/>
            </a:pPr>
            <a:r>
              <a:rPr lang="zh-TW" b="1" i="0" u="none" strike="noStrike" dirty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第一階</a:t>
            </a:r>
            <a:r>
              <a:rPr lang="zh-TW" b="1" dirty="0"/>
              <a:t>:</a:t>
            </a: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/>
          </a:p>
          <a:p>
            <a:pPr lvl="1"/>
            <a:r>
              <a:rPr lang="zh-TW" altLang="zh-TW" b="1" dirty="0"/>
              <a:t>114年</a:t>
            </a:r>
            <a:r>
              <a:rPr lang="en-US" altLang="zh-TW" b="1" dirty="0">
                <a:solidFill>
                  <a:srgbClr val="FF0000"/>
                </a:solidFill>
              </a:rPr>
              <a:t>6</a:t>
            </a:r>
            <a:r>
              <a:rPr lang="zh-TW" altLang="zh-TW" b="1" dirty="0">
                <a:solidFill>
                  <a:srgbClr val="FF0000"/>
                </a:solidFill>
              </a:rPr>
              <a:t>月</a:t>
            </a:r>
            <a:r>
              <a:rPr lang="en-US" altLang="zh-TW" b="1" dirty="0">
                <a:solidFill>
                  <a:srgbClr val="FF0000"/>
                </a:solidFill>
              </a:rPr>
              <a:t>10</a:t>
            </a:r>
            <a:r>
              <a:rPr lang="zh-TW" altLang="zh-TW" b="1" dirty="0">
                <a:solidFill>
                  <a:srgbClr val="FF0000"/>
                </a:solidFill>
              </a:rPr>
              <a:t>日前</a:t>
            </a:r>
            <a:r>
              <a:rPr lang="zh-TW" altLang="zh-TW" b="1" dirty="0"/>
              <a:t>：請務必上傳第1次課發會會議紀錄。</a:t>
            </a:r>
          </a:p>
          <a:p>
            <a: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i="0" u="none" strike="noStrike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75" name="Google Shape;27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3449" y="1649677"/>
            <a:ext cx="8063362" cy="48963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6" name="Google Shape;276;p15"/>
          <p:cNvGrpSpPr/>
          <p:nvPr/>
        </p:nvGrpSpPr>
        <p:grpSpPr>
          <a:xfrm>
            <a:off x="8182201" y="1649677"/>
            <a:ext cx="1351265" cy="1194919"/>
            <a:chOff x="6961718" y="0"/>
            <a:chExt cx="2017275" cy="1498169"/>
          </a:xfrm>
        </p:grpSpPr>
        <p:sp>
          <p:nvSpPr>
            <p:cNvPr id="277" name="Google Shape;277;p15"/>
            <p:cNvSpPr/>
            <p:nvPr/>
          </p:nvSpPr>
          <p:spPr>
            <a:xfrm>
              <a:off x="7912193" y="0"/>
              <a:ext cx="1066800" cy="948267"/>
            </a:xfrm>
            <a:prstGeom prst="ellipse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5"/>
            <p:cNvSpPr/>
            <p:nvPr/>
          </p:nvSpPr>
          <p:spPr>
            <a:xfrm rot="-1619481">
              <a:off x="7032479" y="736274"/>
              <a:ext cx="1029088" cy="558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9" name="Google Shape;27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7F9762E-29B5-4F07-9752-3D0B8E062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6" y="0"/>
            <a:ext cx="11952514" cy="6584950"/>
          </a:xfrm>
          <a:prstGeom prst="rect">
            <a:avLst/>
          </a:prstGeom>
        </p:spPr>
      </p:pic>
      <p:grpSp>
        <p:nvGrpSpPr>
          <p:cNvPr id="174" name="Google Shape;174;p8"/>
          <p:cNvGrpSpPr/>
          <p:nvPr/>
        </p:nvGrpSpPr>
        <p:grpSpPr>
          <a:xfrm>
            <a:off x="8376861" y="147010"/>
            <a:ext cx="2017275" cy="1498169"/>
            <a:chOff x="6961718" y="0"/>
            <a:chExt cx="2017275" cy="1498169"/>
          </a:xfrm>
        </p:grpSpPr>
        <p:sp>
          <p:nvSpPr>
            <p:cNvPr id="175" name="Google Shape;175;p8"/>
            <p:cNvSpPr/>
            <p:nvPr/>
          </p:nvSpPr>
          <p:spPr>
            <a:xfrm>
              <a:off x="7912193" y="0"/>
              <a:ext cx="1066800" cy="948267"/>
            </a:xfrm>
            <a:prstGeom prst="ellipse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 rot="-1619481">
              <a:off x="7032479" y="736274"/>
              <a:ext cx="1029088" cy="558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8"/>
          <p:cNvSpPr/>
          <p:nvPr/>
        </p:nvSpPr>
        <p:spPr>
          <a:xfrm>
            <a:off x="2319296" y="2210651"/>
            <a:ext cx="1021434" cy="220744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/>
          <p:nvPr/>
        </p:nvSpPr>
        <p:spPr>
          <a:xfrm rot="-8541279">
            <a:off x="3338306" y="3658857"/>
            <a:ext cx="549922" cy="55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5CC8C5A-D7AE-429D-A636-BEDF5B56DAF0}"/>
              </a:ext>
            </a:extLst>
          </p:cNvPr>
          <p:cNvSpPr txBox="1"/>
          <p:nvPr/>
        </p:nvSpPr>
        <p:spPr>
          <a:xfrm>
            <a:off x="2319297" y="2797521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6</a:t>
            </a:r>
            <a:r>
              <a:rPr lang="zh-TW" altLang="en-US" b="1" dirty="0">
                <a:solidFill>
                  <a:srgbClr val="FF0000"/>
                </a:solidFill>
              </a:rPr>
              <a:t>月</a:t>
            </a:r>
            <a:r>
              <a:rPr lang="en-US" altLang="zh-TW" b="1" dirty="0">
                <a:solidFill>
                  <a:srgbClr val="FF0000"/>
                </a:solidFill>
              </a:rPr>
              <a:t>10</a:t>
            </a:r>
            <a:r>
              <a:rPr lang="zh-TW" altLang="en-US" b="1" dirty="0">
                <a:solidFill>
                  <a:srgbClr val="FF0000"/>
                </a:solidFill>
              </a:rPr>
              <a:t>日前</a:t>
            </a:r>
          </a:p>
        </p:txBody>
      </p:sp>
    </p:spTree>
    <p:extLst>
      <p:ext uri="{BB962C8B-B14F-4D97-AF65-F5344CB8AC3E}">
        <p14:creationId xmlns:p14="http://schemas.microsoft.com/office/powerpoint/2010/main" val="344378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7"/>
          <p:cNvSpPr/>
          <p:nvPr/>
        </p:nvSpPr>
        <p:spPr>
          <a:xfrm>
            <a:off x="0" y="4907756"/>
            <a:ext cx="12192000" cy="1655762"/>
          </a:xfrm>
          <a:prstGeom prst="rect">
            <a:avLst/>
          </a:prstGeom>
          <a:gradFill>
            <a:gsLst>
              <a:gs pos="0">
                <a:srgbClr val="F6F9FC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lang="zh-TW" altLang="en-US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六</a:t>
            </a:r>
            <a: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、課程備查作業三階時間:</a:t>
            </a:r>
            <a:endParaRPr b="1" i="0" u="none" strike="noStrike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7" name="Google Shape;29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Char char="•"/>
            </a:pPr>
            <a:r>
              <a:rPr lang="zh-TW" b="1" i="0" u="none" strike="noStrike" dirty="0">
                <a:solidFill>
                  <a:srgbClr val="A5A5A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第一階</a:t>
            </a:r>
            <a:r>
              <a:rPr lang="zh-TW" b="1" dirty="0">
                <a:solidFill>
                  <a:srgbClr val="A5A5A5"/>
                </a:solidFill>
              </a:rPr>
              <a:t>:各校課發會上傳</a:t>
            </a:r>
            <a:endParaRPr b="1" i="0" u="none" strike="noStrike" dirty="0">
              <a:solidFill>
                <a:srgbClr val="A5A5A5"/>
              </a:solidFill>
            </a:endParaRPr>
          </a:p>
          <a:p>
            <a: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2400"/>
              <a:buChar char="•"/>
            </a:pPr>
            <a:r>
              <a:rPr lang="zh-TW" b="1" i="0" u="none" strike="noStrike" dirty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第二階段: 巿府</a:t>
            </a:r>
            <a:r>
              <a:rPr lang="zh-TW" altLang="en-US" b="1" i="0" u="none" strike="noStrike" dirty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審查</a:t>
            </a:r>
            <a:r>
              <a:rPr lang="zh-TW" b="1" i="0" u="none" strike="noStrike" dirty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備查</a:t>
            </a:r>
            <a:endParaRPr b="1" i="0" u="none" strike="noStrike" dirty="0">
              <a:solidFill>
                <a:srgbClr val="0000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1">
              <a:spcBef>
                <a:spcPts val="1800"/>
              </a:spcBef>
            </a:pPr>
            <a:r>
              <a:rPr lang="zh-TW" altLang="zh-TW" b="1" dirty="0">
                <a:solidFill>
                  <a:srgbClr val="FF0000"/>
                </a:solidFill>
              </a:rPr>
              <a:t>114年7月7日前</a:t>
            </a:r>
            <a:r>
              <a:rPr lang="zh-TW" altLang="zh-TW" b="1" dirty="0"/>
              <a:t>：各校需完成上傳課發會會議紀錄第2次和第3次、領域時數表、審查版計畫及課程計畫審查表。</a:t>
            </a:r>
          </a:p>
          <a:p>
            <a:pPr lvl="1">
              <a:spcBef>
                <a:spcPts val="1800"/>
              </a:spcBef>
            </a:pPr>
            <a:r>
              <a:rPr lang="zh-TW" altLang="zh-TW" b="1" dirty="0">
                <a:solidFill>
                  <a:srgbClr val="FF0000"/>
                </a:solidFill>
              </a:rPr>
              <a:t>114年7月28日前</a:t>
            </a:r>
            <a:r>
              <a:rPr lang="zh-TW" altLang="zh-TW" b="1" dirty="0"/>
              <a:t>：函復各校備查初審結果，並請學校於8月10日前完成計畫修正版上傳平台。</a:t>
            </a:r>
          </a:p>
          <a:p>
            <a:pPr lvl="1">
              <a:spcBef>
                <a:spcPts val="1800"/>
              </a:spcBef>
            </a:pPr>
            <a:r>
              <a:rPr lang="zh-TW" altLang="zh-TW" b="1" dirty="0">
                <a:solidFill>
                  <a:srgbClr val="FF0000"/>
                </a:solidFill>
              </a:rPr>
              <a:t>114年8月22日前</a:t>
            </a:r>
            <a:r>
              <a:rPr lang="zh-TW" altLang="zh-TW" b="1" dirty="0"/>
              <a:t>：函復各校學校課程計畫備查結果，此階段版本為計畫確定版，並上傳至課程計畫平台。</a:t>
            </a:r>
          </a:p>
          <a:p>
            <a: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i="0" u="none" strike="noStrike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8" name="Google Shape;29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7F9762E-29B5-4F07-9752-3D0B8E062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6" y="-46038"/>
            <a:ext cx="11952514" cy="6584950"/>
          </a:xfrm>
          <a:prstGeom prst="rect">
            <a:avLst/>
          </a:prstGeom>
        </p:spPr>
      </p:pic>
      <p:grpSp>
        <p:nvGrpSpPr>
          <p:cNvPr id="174" name="Google Shape;174;p8"/>
          <p:cNvGrpSpPr/>
          <p:nvPr/>
        </p:nvGrpSpPr>
        <p:grpSpPr>
          <a:xfrm>
            <a:off x="8546471" y="-25811"/>
            <a:ext cx="1856719" cy="1311404"/>
            <a:chOff x="6961718" y="0"/>
            <a:chExt cx="2017275" cy="1498169"/>
          </a:xfrm>
        </p:grpSpPr>
        <p:sp>
          <p:nvSpPr>
            <p:cNvPr id="175" name="Google Shape;175;p8"/>
            <p:cNvSpPr/>
            <p:nvPr/>
          </p:nvSpPr>
          <p:spPr>
            <a:xfrm>
              <a:off x="7912193" y="0"/>
              <a:ext cx="1066800" cy="948267"/>
            </a:xfrm>
            <a:prstGeom prst="ellipse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 rot="-1619481">
              <a:off x="7032479" y="736274"/>
              <a:ext cx="1029088" cy="558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8"/>
          <p:cNvSpPr/>
          <p:nvPr/>
        </p:nvSpPr>
        <p:spPr>
          <a:xfrm>
            <a:off x="2263366" y="2210651"/>
            <a:ext cx="9090434" cy="505389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/>
          <p:nvPr/>
        </p:nvSpPr>
        <p:spPr>
          <a:xfrm rot="-8541279">
            <a:off x="6209406" y="2760431"/>
            <a:ext cx="549922" cy="55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15</a:t>
            </a:fld>
            <a:endParaRPr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5CC8C5A-D7AE-429D-A636-BEDF5B56DAF0}"/>
              </a:ext>
            </a:extLst>
          </p:cNvPr>
          <p:cNvSpPr txBox="1"/>
          <p:nvPr/>
        </p:nvSpPr>
        <p:spPr>
          <a:xfrm>
            <a:off x="6710228" y="3096845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 dirty="0">
                <a:solidFill>
                  <a:srgbClr val="FF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7</a:t>
            </a:r>
            <a:r>
              <a:rPr lang="zh-TW" altLang="en-US" sz="1800" b="1" dirty="0">
                <a:solidFill>
                  <a:srgbClr val="FF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月</a:t>
            </a:r>
            <a:r>
              <a:rPr lang="en-US" altLang="zh-TW" sz="1800" b="1" dirty="0">
                <a:solidFill>
                  <a:srgbClr val="FF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7</a:t>
            </a:r>
            <a:r>
              <a:rPr lang="zh-TW" altLang="en-US" sz="1800" b="1" dirty="0">
                <a:solidFill>
                  <a:srgbClr val="FF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日前上傳</a:t>
            </a:r>
          </a:p>
        </p:txBody>
      </p:sp>
    </p:spTree>
    <p:extLst>
      <p:ext uri="{BB962C8B-B14F-4D97-AF65-F5344CB8AC3E}">
        <p14:creationId xmlns:p14="http://schemas.microsoft.com/office/powerpoint/2010/main" val="2009324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8"/>
          <p:cNvSpPr/>
          <p:nvPr/>
        </p:nvSpPr>
        <p:spPr>
          <a:xfrm>
            <a:off x="0" y="4907756"/>
            <a:ext cx="12192000" cy="1655762"/>
          </a:xfrm>
          <a:prstGeom prst="rect">
            <a:avLst/>
          </a:prstGeom>
          <a:gradFill>
            <a:gsLst>
              <a:gs pos="0">
                <a:srgbClr val="F6F9FC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lang="zh-TW" altLang="en-US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六</a:t>
            </a:r>
            <a: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、課程備查作業三階時間:</a:t>
            </a:r>
            <a:endParaRPr b="1" i="0" u="none" strike="noStrike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5" name="Google Shape;30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•"/>
            </a:pPr>
            <a:r>
              <a:rPr lang="zh-TW" b="1" i="0" u="none" strike="noStrike" dirty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第三階段</a:t>
            </a:r>
            <a:endParaRPr b="1" i="0" u="none" strike="noStrike" dirty="0">
              <a:solidFill>
                <a:srgbClr val="0000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1"/>
            <a:r>
              <a:rPr lang="zh-TW" altLang="zh-TW" b="1" dirty="0">
                <a:solidFill>
                  <a:srgbClr val="FF0000"/>
                </a:solidFill>
              </a:rPr>
              <a:t>114年8月25日前</a:t>
            </a:r>
            <a: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各校將確定版</a:t>
            </a:r>
            <a:r>
              <a:rPr lang="zh-TW" altLang="en-US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課程計畫</a:t>
            </a:r>
            <a: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置於</a:t>
            </a:r>
            <a:r>
              <a:rPr lang="zh-TW" sz="2800" b="1" i="0" u="none" strike="noStrik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學校校網首頁</a:t>
            </a:r>
            <a:r>
              <a:rPr lang="zh-TW" altLang="en-US" sz="2800" b="1" i="0" u="none" strike="noStrik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明顯處</a:t>
            </a:r>
            <a: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(需加註備查日期與文號)</a:t>
            </a:r>
            <a:r>
              <a:rPr lang="zh-TW" altLang="en-US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，首頁連結</a:t>
            </a:r>
            <a:r>
              <a:rPr lang="zh-TW" altLang="en-US" b="1" dirty="0"/>
              <a:t>請至人力資源網</a:t>
            </a:r>
            <a:r>
              <a:rPr lang="en-US" altLang="zh-TW" b="1" dirty="0"/>
              <a:t>2.0</a:t>
            </a:r>
            <a:r>
              <a:rPr lang="zh-TW" altLang="en-US" b="1" dirty="0"/>
              <a:t>填報。</a:t>
            </a:r>
            <a:r>
              <a:rPr lang="en-US" altLang="zh-TW" sz="3200" b="1" dirty="0">
                <a:solidFill>
                  <a:srgbClr val="FF0000"/>
                </a:solidFill>
              </a:rPr>
              <a:t>(</a:t>
            </a:r>
            <a:r>
              <a:rPr lang="zh-TW" altLang="zh-TW" sz="3200" b="1" dirty="0">
                <a:solidFill>
                  <a:srgbClr val="FF0000"/>
                </a:solidFill>
              </a:rPr>
              <a:t>國教署考核項目</a:t>
            </a:r>
            <a:r>
              <a:rPr lang="zh-TW" altLang="en-US" sz="3200" b="1" dirty="0">
                <a:solidFill>
                  <a:srgbClr val="FF0000"/>
                </a:solidFill>
              </a:rPr>
              <a:t>重點</a:t>
            </a:r>
            <a:r>
              <a:rPr lang="en-US" altLang="zh-TW" sz="3200" b="1" dirty="0">
                <a:solidFill>
                  <a:srgbClr val="FF0000"/>
                </a:solidFill>
              </a:rPr>
              <a:t>)</a:t>
            </a:r>
            <a:endParaRPr sz="3200" b="1" dirty="0">
              <a:solidFill>
                <a:srgbClr val="FF0000"/>
              </a:solidFill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altLang="zh-TW" b="1" i="0" u="none" strike="noStrike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altLang="en-US" sz="2800" b="1" dirty="0">
                <a:solidFill>
                  <a:srgbClr val="00B0F0"/>
                </a:solidFill>
                <a:highlight>
                  <a:srgbClr val="FFFF00"/>
                </a:highlight>
              </a:rPr>
              <a:t>檔案名稱請統一格式</a:t>
            </a:r>
            <a:endParaRPr lang="en-US" altLang="zh-TW" sz="2800" b="1" dirty="0">
              <a:solidFill>
                <a:srgbClr val="00B0F0"/>
              </a:solidFill>
              <a:highlight>
                <a:srgbClr val="FFFF00"/>
              </a:highlight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 基隆市</a:t>
            </a:r>
            <a:r>
              <a:rPr lang="en-US" altLang="zh-TW" b="1" dirty="0">
                <a:solidFill>
                  <a:srgbClr val="FF0000"/>
                </a:solidFill>
                <a:highlight>
                  <a:srgbClr val="FFFF00"/>
                </a:highlight>
              </a:rPr>
              <a:t>114</a:t>
            </a: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學年度○○國民○學課程計畫確認版 </a:t>
            </a:r>
            <a:r>
              <a:rPr lang="en-US" altLang="zh-TW" b="1" dirty="0">
                <a:solidFill>
                  <a:srgbClr val="FF0000"/>
                </a:solidFill>
                <a:highlight>
                  <a:srgbClr val="FFFF00"/>
                </a:highlight>
              </a:rPr>
              <a:t>(114</a:t>
            </a: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年</a:t>
            </a:r>
            <a:r>
              <a:rPr lang="en-US" altLang="zh-TW" b="1" dirty="0">
                <a:solidFill>
                  <a:srgbClr val="FF0000"/>
                </a:solidFill>
                <a:highlight>
                  <a:srgbClr val="FFFF00"/>
                </a:highlight>
              </a:rPr>
              <a:t>8</a:t>
            </a: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月**日基府教學  </a:t>
            </a:r>
            <a:endParaRPr lang="en-US" altLang="zh-TW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 參字第</a:t>
            </a:r>
            <a:r>
              <a:rPr lang="en-US" altLang="zh-TW" b="1" dirty="0">
                <a:solidFill>
                  <a:srgbClr val="FF0000"/>
                </a:solidFill>
                <a:highlight>
                  <a:srgbClr val="FFFF00"/>
                </a:highlight>
              </a:rPr>
              <a:t>114</a:t>
            </a: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*******號</a:t>
            </a:r>
            <a:r>
              <a:rPr lang="en-US" altLang="zh-TW" b="1" dirty="0">
                <a:solidFill>
                  <a:srgbClr val="FF0000"/>
                </a:solidFill>
                <a:highlight>
                  <a:srgbClr val="FFFF00"/>
                </a:highlight>
              </a:rPr>
              <a:t>)</a:t>
            </a:r>
          </a:p>
        </p:txBody>
      </p:sp>
      <p:sp>
        <p:nvSpPr>
          <p:cNvPr id="306" name="Google Shape;30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7F9762E-29B5-4F07-9752-3D0B8E062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4" y="0"/>
            <a:ext cx="12200324" cy="6721475"/>
          </a:xfrm>
          <a:prstGeom prst="rect">
            <a:avLst/>
          </a:prstGeom>
        </p:spPr>
      </p:pic>
      <p:grpSp>
        <p:nvGrpSpPr>
          <p:cNvPr id="174" name="Google Shape;174;p8"/>
          <p:cNvGrpSpPr/>
          <p:nvPr/>
        </p:nvGrpSpPr>
        <p:grpSpPr>
          <a:xfrm>
            <a:off x="8546471" y="-25811"/>
            <a:ext cx="1856719" cy="1311404"/>
            <a:chOff x="6961718" y="0"/>
            <a:chExt cx="2017275" cy="1498169"/>
          </a:xfrm>
        </p:grpSpPr>
        <p:sp>
          <p:nvSpPr>
            <p:cNvPr id="175" name="Google Shape;175;p8"/>
            <p:cNvSpPr/>
            <p:nvPr/>
          </p:nvSpPr>
          <p:spPr>
            <a:xfrm>
              <a:off x="7912193" y="0"/>
              <a:ext cx="1066800" cy="948267"/>
            </a:xfrm>
            <a:prstGeom prst="ellipse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 rot="-1619481">
              <a:off x="7032479" y="736274"/>
              <a:ext cx="1029088" cy="558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8"/>
          <p:cNvSpPr/>
          <p:nvPr/>
        </p:nvSpPr>
        <p:spPr>
          <a:xfrm>
            <a:off x="7595857" y="2212084"/>
            <a:ext cx="3757943" cy="2096463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/>
          <p:nvPr/>
        </p:nvSpPr>
        <p:spPr>
          <a:xfrm rot="-8541279">
            <a:off x="8554255" y="4254384"/>
            <a:ext cx="549922" cy="55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17</a:t>
            </a:fld>
            <a:endParaRPr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5CC8C5A-D7AE-429D-A636-BEDF5B56DAF0}"/>
              </a:ext>
            </a:extLst>
          </p:cNvPr>
          <p:cNvSpPr txBox="1"/>
          <p:nvPr/>
        </p:nvSpPr>
        <p:spPr>
          <a:xfrm>
            <a:off x="8934301" y="4777734"/>
            <a:ext cx="249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 dirty="0">
                <a:solidFill>
                  <a:srgbClr val="FF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8</a:t>
            </a:r>
            <a:r>
              <a:rPr lang="zh-TW" altLang="en-US" sz="1800" b="1" dirty="0">
                <a:solidFill>
                  <a:srgbClr val="FF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月</a:t>
            </a:r>
            <a:r>
              <a:rPr lang="en-US" altLang="zh-TW" sz="1800" b="1" dirty="0">
                <a:solidFill>
                  <a:srgbClr val="FF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22</a:t>
            </a:r>
            <a:r>
              <a:rPr lang="zh-TW" altLang="en-US" sz="1800" b="1" dirty="0">
                <a:solidFill>
                  <a:srgbClr val="FF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日前上傳確定版</a:t>
            </a:r>
          </a:p>
        </p:txBody>
      </p:sp>
    </p:spTree>
    <p:extLst>
      <p:ext uri="{BB962C8B-B14F-4D97-AF65-F5344CB8AC3E}">
        <p14:creationId xmlns:p14="http://schemas.microsoft.com/office/powerpoint/2010/main" val="3611654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8"/>
          <p:cNvSpPr txBox="1"/>
          <p:nvPr/>
        </p:nvSpPr>
        <p:spPr>
          <a:xfrm>
            <a:off x="1658634" y="178105"/>
            <a:ext cx="829866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教育部人力資源網2.0~授課/排課系統~</a:t>
            </a:r>
            <a:r>
              <a:rPr 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9月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20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日</a:t>
            </a:r>
            <a:r>
              <a:rPr 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前要填報完畢</a:t>
            </a:r>
            <a:endParaRPr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    如有新進教學組長，要先提出權限申請</a:t>
            </a:r>
            <a:endParaRPr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87" name="Google Shape;48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794" y="980727"/>
            <a:ext cx="10260594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38"/>
          <p:cNvSpPr txBox="1"/>
          <p:nvPr/>
        </p:nvSpPr>
        <p:spPr>
          <a:xfrm>
            <a:off x="6312024" y="1268761"/>
            <a:ext cx="3024336" cy="138499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教育部在平台下載填報表單</a:t>
            </a:r>
            <a:endParaRPr sz="18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縣市一般考核重點檢示項目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請教學組在期程內完成</a:t>
            </a:r>
            <a:endParaRPr dirty="0"/>
          </a:p>
        </p:txBody>
      </p:sp>
      <p:sp>
        <p:nvSpPr>
          <p:cNvPr id="489" name="Google Shape;489;p38"/>
          <p:cNvSpPr/>
          <p:nvPr/>
        </p:nvSpPr>
        <p:spPr>
          <a:xfrm>
            <a:off x="4046187" y="3594211"/>
            <a:ext cx="4531673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教育處承辦人後台管理查核頁面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90" name="Google Shape;490;p38"/>
          <p:cNvSpPr/>
          <p:nvPr/>
        </p:nvSpPr>
        <p:spPr>
          <a:xfrm>
            <a:off x="9990193" y="138995"/>
            <a:ext cx="15696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sz="1800" b="1" dirty="0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輔導團幹事</a:t>
            </a:r>
            <a:r>
              <a:rPr lang="zh-TW" sz="1800" b="1" dirty="0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endParaRPr dirty="0"/>
          </a:p>
        </p:txBody>
      </p:sp>
      <p:sp>
        <p:nvSpPr>
          <p:cNvPr id="7" name="Google Shape;177;p8">
            <a:extLst>
              <a:ext uri="{FF2B5EF4-FFF2-40B4-BE49-F238E27FC236}">
                <a16:creationId xmlns:a16="http://schemas.microsoft.com/office/drawing/2014/main" id="{37EF293C-A443-4BAF-93F0-0536F9BD52AB}"/>
              </a:ext>
            </a:extLst>
          </p:cNvPr>
          <p:cNvSpPr/>
          <p:nvPr/>
        </p:nvSpPr>
        <p:spPr>
          <a:xfrm>
            <a:off x="3379206" y="4082960"/>
            <a:ext cx="7249563" cy="1303775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1"/>
          <p:cNvSpPr/>
          <p:nvPr/>
        </p:nvSpPr>
        <p:spPr>
          <a:xfrm>
            <a:off x="0" y="4907756"/>
            <a:ext cx="12192000" cy="1655762"/>
          </a:xfrm>
          <a:prstGeom prst="rect">
            <a:avLst/>
          </a:prstGeom>
          <a:gradFill>
            <a:gsLst>
              <a:gs pos="0">
                <a:srgbClr val="F6F9FC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lang="zh-TW" altLang="en-US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七</a:t>
            </a:r>
            <a: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、本學年度課程備查事項提醒1:</a:t>
            </a:r>
            <a:endParaRPr b="1" i="0" u="none" strike="noStrike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4" name="Google Shape;334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(一)本土語文課程:</a:t>
            </a:r>
            <a:endParaRPr dirty="0"/>
          </a:p>
          <a:p>
            <a:pPr marL="685800" marR="0" lvl="1" indent="-228600" algn="l" rtl="0">
              <a:lnSpc>
                <a:spcPct val="1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1、國小11</a:t>
            </a:r>
            <a:r>
              <a:rPr lang="en-US" alt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學年度一、二</a:t>
            </a:r>
            <a:r>
              <a:rPr lang="zh-TW" altLang="en-US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、三、四</a:t>
            </a:r>
            <a: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年級加入</a:t>
            </a:r>
            <a:r>
              <a:rPr lang="zh-TW" b="1" i="0" u="none" strike="noStrik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「臺灣手語」</a:t>
            </a:r>
            <a: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,學校依開設狀況敘寫及增刪表格。</a:t>
            </a:r>
            <a:endParaRPr dirty="0"/>
          </a:p>
          <a:p>
            <a:pPr marL="685800" marR="0" lvl="1" indent="-228600" algn="l" rtl="0">
              <a:lnSpc>
                <a:spcPct val="1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2、</a:t>
            </a:r>
            <a:r>
              <a:rPr lang="zh-TW" altLang="en-US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國中</a:t>
            </a:r>
            <a:r>
              <a:rPr lang="en-US" alt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本</a:t>
            </a:r>
            <a:r>
              <a:rPr lang="en-US" alt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)114</a:t>
            </a:r>
            <a:r>
              <a:rPr lang="zh-TW" altLang="en-US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學年度將</a:t>
            </a:r>
            <a:r>
              <a:rPr lang="zh-TW" altLang="en-US" b="1" i="0" u="none" strike="noStrik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本土語文納入部定課程</a:t>
            </a:r>
            <a:r>
              <a:rPr lang="en-US" altLang="zh-TW" b="1" i="0" u="none" strike="noStrik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--</a:t>
            </a:r>
            <a:r>
              <a:rPr lang="zh-TW" altLang="en-US" b="1" i="0" u="none" strike="noStrik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七、八年級實施</a:t>
            </a:r>
            <a:r>
              <a:rPr lang="en-US" alt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,</a:t>
            </a:r>
            <a:r>
              <a:rPr lang="zh-TW" altLang="en-US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彈性課程時數調整減少</a:t>
            </a:r>
            <a:r>
              <a:rPr lang="en-US" alt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zh-TW" altLang="en-US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節</a:t>
            </a:r>
            <a:r>
              <a:rPr lang="en-US" alt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,</a:t>
            </a:r>
            <a:r>
              <a:rPr lang="zh-TW" altLang="en-US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相關計畫敘寫於各年級領域</a:t>
            </a:r>
            <a:r>
              <a:rPr lang="en-US" alt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/</a:t>
            </a:r>
            <a:r>
              <a:rPr lang="zh-TW" altLang="en-US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科目課程計畫</a:t>
            </a:r>
            <a:r>
              <a:rPr lang="en-US" alt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,</a:t>
            </a:r>
            <a:r>
              <a:rPr lang="zh-TW" altLang="en-US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學校依開設狀況敘寫及增刪表格。</a:t>
            </a:r>
            <a:r>
              <a:rPr lang="zh-TW" altLang="en-US" dirty="0">
                <a:solidFill>
                  <a:srgbClr val="FF0000"/>
                </a:solidFill>
              </a:rPr>
              <a:t>本土語文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台灣手語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新住民語文</a:t>
            </a:r>
            <a:r>
              <a:rPr lang="zh-TW" altLang="en-US" b="1" dirty="0">
                <a:solidFill>
                  <a:srgbClr val="FF0000"/>
                </a:solidFill>
              </a:rPr>
              <a:t>九年級開課</a:t>
            </a:r>
            <a:r>
              <a:rPr lang="zh-TW" altLang="en-US" dirty="0">
                <a:solidFill>
                  <a:srgbClr val="FF0000"/>
                </a:solidFill>
              </a:rPr>
              <a:t>，屬「彈性學習課程」。學校應調查學生選修意願，學生有學習意願，即於九年級之彈性學習課程開課。</a:t>
            </a: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zh-TW" sz="1400" b="1" dirty="0"/>
              <a:t>來源:國民中小學開設本土語文選修課程應注意事項</a:t>
            </a:r>
            <a:endParaRPr sz="1400" b="1" i="0" u="none" strike="noStrike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5" name="Google Shape;33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/>
          <p:nvPr/>
        </p:nvSpPr>
        <p:spPr>
          <a:xfrm>
            <a:off x="0" y="4907756"/>
            <a:ext cx="12192000" cy="1655762"/>
          </a:xfrm>
          <a:prstGeom prst="rect">
            <a:avLst/>
          </a:prstGeom>
          <a:gradFill>
            <a:gsLst>
              <a:gs pos="0">
                <a:srgbClr val="F6F9FC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838199" y="365126"/>
            <a:ext cx="8059057" cy="3488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/>
            <a:br>
              <a:rPr lang="en-US" altLang="zh-TW" b="0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r>
              <a:rPr lang="zh-TW" b="1" i="0" u="none" strike="noStrike" dirty="0">
                <a:sym typeface="Microsoft JhengHei"/>
              </a:rPr>
              <a:t>基隆巿11</a:t>
            </a:r>
            <a:r>
              <a:rPr lang="en-US" altLang="zh-TW" b="1" i="0" u="none" strike="noStrike" dirty="0">
                <a:sym typeface="Microsoft JhengHei"/>
              </a:rPr>
              <a:t>4</a:t>
            </a:r>
            <a:r>
              <a:rPr lang="zh-TW" b="1" i="0" u="none" strike="noStrike" dirty="0">
                <a:sym typeface="Microsoft JhengHei"/>
              </a:rPr>
              <a:t>學年度</a:t>
            </a:r>
            <a:br>
              <a:rPr lang="zh-TW" b="1" i="0" u="none" strike="noStrike" dirty="0">
                <a:sym typeface="Microsoft JhengHei"/>
              </a:rPr>
            </a:br>
            <a:r>
              <a:rPr lang="zh-TW" b="1" i="0" u="none" strike="noStrike" dirty="0">
                <a:sym typeface="Microsoft JhengHei"/>
              </a:rPr>
              <a:t>國民中學及國民小學課程計畫備查作業</a:t>
            </a:r>
            <a:br>
              <a:rPr lang="zh-TW" b="1" i="0" u="none" strike="noStrike" dirty="0">
                <a:sym typeface="Microsoft JhengHei"/>
              </a:rPr>
            </a:br>
            <a:br>
              <a:rPr lang="zh-TW" b="1" i="0" u="none" strike="noStrike" dirty="0">
                <a:sym typeface="Microsoft JhengHei"/>
              </a:rPr>
            </a:br>
            <a:r>
              <a:rPr lang="zh-TW" b="1" dirty="0"/>
              <a:t>備查文件</a:t>
            </a:r>
            <a:r>
              <a:rPr lang="zh-TW" altLang="en-US" b="1" i="0" u="none" strike="noStrike" dirty="0">
                <a:sym typeface="Microsoft JhengHei"/>
              </a:rPr>
              <a:t>檔案</a:t>
            </a:r>
            <a:r>
              <a:rPr lang="zh-TW" b="1" i="0" u="none" strike="noStrike" dirty="0">
                <a:sym typeface="Microsoft JhengHei"/>
              </a:rPr>
              <a:t>在此..</a:t>
            </a:r>
            <a:br>
              <a:rPr lang="en-US" altLang="zh-TW" b="1" i="0" u="none" strike="noStrike" dirty="0">
                <a:sym typeface="Microsoft JhengHei"/>
              </a:rPr>
            </a:br>
            <a:br>
              <a:rPr lang="en-US" altLang="zh-TW" b="1" dirty="0"/>
            </a:br>
            <a:br>
              <a:rPr lang="en-US" altLang="zh-TW" b="1" dirty="0"/>
            </a:br>
            <a:br>
              <a:rPr lang="en-US" altLang="zh-TW" b="1" dirty="0"/>
            </a:br>
            <a:r>
              <a:rPr lang="en-US" altLang="zh-TW" b="1" dirty="0"/>
              <a:t>https://</a:t>
            </a:r>
            <a:r>
              <a:rPr lang="en-US" altLang="zh-TW" b="1" dirty="0" err="1"/>
              <a:t>king.kl.edu.tw</a:t>
            </a:r>
            <a:r>
              <a:rPr lang="en-US" altLang="zh-TW" b="1" dirty="0"/>
              <a:t>/news/32</a:t>
            </a:r>
            <a:endParaRPr b="1" i="0" u="none" strike="noStrike" dirty="0">
              <a:sym typeface="Microsoft JhengHei"/>
            </a:endParaRPr>
          </a:p>
        </p:txBody>
      </p:sp>
      <p:sp>
        <p:nvSpPr>
          <p:cNvPr id="109" name="Google Shape;109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E37BCD1-0A29-4161-8C09-E52A51AD6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975" y="2130764"/>
            <a:ext cx="2982118" cy="298211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2"/>
          <p:cNvSpPr/>
          <p:nvPr/>
        </p:nvSpPr>
        <p:spPr>
          <a:xfrm>
            <a:off x="0" y="4907756"/>
            <a:ext cx="12192000" cy="1655762"/>
          </a:xfrm>
          <a:prstGeom prst="rect">
            <a:avLst/>
          </a:prstGeom>
          <a:gradFill>
            <a:gsLst>
              <a:gs pos="0">
                <a:srgbClr val="F6F9FC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lang="zh-TW" altLang="en-US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七</a:t>
            </a:r>
            <a: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、本學年度課程備查事項提醒2:</a:t>
            </a:r>
            <a:endParaRPr b="1" i="0" u="none" strike="noStrike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2" name="Google Shape;342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(二)彈性課程-</a:t>
            </a:r>
            <a:r>
              <a:rPr lang="zh-TW" b="1" i="0" u="none" strike="noStrik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領域補救教學課程</a:t>
            </a:r>
            <a: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:</a:t>
            </a:r>
            <a:endParaRPr dirty="0"/>
          </a:p>
          <a:p>
            <a:pPr marL="685800" marR="0" lvl="1" indent="-2286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「領域補救教學課程」係屬彈性學習課程其他類課程之一。</a:t>
            </a:r>
            <a:endParaRPr b="1" i="0" u="none" strike="noStrike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1" indent="-2286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zh-TW" b="1" i="0" u="none" strike="noStrik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得</a:t>
            </a:r>
            <a: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搭配自主學習等課程開設,內容請依據學生補救教學之需求及學習特性分析加以規劃,避免領域補救教學課程成為單一領域或科目的</a:t>
            </a:r>
            <a:r>
              <a:rPr lang="zh-TW" b="1" i="0" u="sng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擴張延伸</a:t>
            </a:r>
            <a: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dirty="0"/>
          </a:p>
        </p:txBody>
      </p:sp>
      <p:sp>
        <p:nvSpPr>
          <p:cNvPr id="343" name="Google Shape;3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3"/>
          <p:cNvSpPr/>
          <p:nvPr/>
        </p:nvSpPr>
        <p:spPr>
          <a:xfrm>
            <a:off x="0" y="4907756"/>
            <a:ext cx="12192000" cy="1655762"/>
          </a:xfrm>
          <a:prstGeom prst="rect">
            <a:avLst/>
          </a:prstGeom>
          <a:gradFill>
            <a:gsLst>
              <a:gs pos="0">
                <a:srgbClr val="F6F9FC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lang="zh-TW" b="1" dirty="0">
                <a:solidFill>
                  <a:srgbClr val="FF0000"/>
                </a:solidFill>
              </a:rPr>
              <a:t>國教署考核</a:t>
            </a:r>
            <a:r>
              <a:rPr lang="zh-TW" altLang="en-US" b="1" dirty="0">
                <a:solidFill>
                  <a:srgbClr val="FF0000"/>
                </a:solidFill>
              </a:rPr>
              <a:t>項目</a:t>
            </a:r>
            <a:r>
              <a:rPr lang="zh-TW" b="1" dirty="0"/>
              <a:t>再叮嚀</a:t>
            </a:r>
            <a: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:</a:t>
            </a:r>
            <a:endParaRPr b="1" i="0" u="none" strike="noStrike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0" name="Google Shape;350;p23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None/>
            </a:pPr>
            <a:r>
              <a:rPr lang="zh-TW" altLang="en-US" b="1" i="0" u="none" strike="noStrike" dirty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zh-TW" b="1" i="0" u="none" strike="noStrike" dirty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(A)</a:t>
            </a:r>
            <a:r>
              <a:rPr lang="zh-TW" b="1" dirty="0">
                <a:solidFill>
                  <a:srgbClr val="0000FF"/>
                </a:solidFill>
              </a:rPr>
              <a:t> </a:t>
            </a:r>
            <a:r>
              <a:rPr lang="zh-TW" sz="3200" b="1" dirty="0">
                <a:highlight>
                  <a:srgbClr val="FFFF00"/>
                </a:highlight>
              </a:rPr>
              <a:t>11</a:t>
            </a:r>
            <a:r>
              <a:rPr lang="en-US" altLang="zh-TW" sz="3200" b="1" dirty="0">
                <a:highlight>
                  <a:srgbClr val="FFFF00"/>
                </a:highlight>
              </a:rPr>
              <a:t>4</a:t>
            </a:r>
            <a:r>
              <a:rPr lang="zh-TW" sz="3200" b="1" dirty="0">
                <a:highlight>
                  <a:srgbClr val="FFFF00"/>
                </a:highlight>
              </a:rPr>
              <a:t>年8月</a:t>
            </a:r>
            <a:r>
              <a:rPr lang="en-US" altLang="zh-TW" sz="3200" b="1" dirty="0">
                <a:highlight>
                  <a:srgbClr val="FFFF00"/>
                </a:highlight>
              </a:rPr>
              <a:t>25</a:t>
            </a:r>
            <a:r>
              <a:rPr lang="zh-TW" sz="3200" b="1" dirty="0">
                <a:highlight>
                  <a:srgbClr val="FFFF00"/>
                </a:highlight>
              </a:rPr>
              <a:t>日前</a:t>
            </a:r>
            <a:endParaRPr b="1" dirty="0">
              <a:highlight>
                <a:srgbClr val="FFFF00"/>
              </a:highlight>
            </a:endParaRPr>
          </a:p>
          <a:p>
            <a:pPr marL="685800" lvl="1" indent="-228600">
              <a:spcBef>
                <a:spcPts val="1200"/>
              </a:spcBef>
            </a:pPr>
            <a:r>
              <a:rPr lang="zh-TW" b="1" dirty="0"/>
              <a:t>各校將</a:t>
            </a:r>
            <a:r>
              <a:rPr lang="zh-TW" altLang="en-US" b="1" dirty="0"/>
              <a:t>課程計畫</a:t>
            </a:r>
            <a:r>
              <a:rPr lang="zh-TW" b="1" dirty="0"/>
              <a:t>確定版置於</a:t>
            </a:r>
            <a:r>
              <a:rPr lang="zh-TW" b="1" dirty="0">
                <a:solidFill>
                  <a:srgbClr val="FF0000"/>
                </a:solidFill>
                <a:highlight>
                  <a:srgbClr val="FFFF00"/>
                </a:highlight>
              </a:rPr>
              <a:t>學校校網首頁</a:t>
            </a:r>
            <a:r>
              <a:rPr lang="zh-TW" b="1" dirty="0">
                <a:highlight>
                  <a:srgbClr val="FFFF00"/>
                </a:highlight>
              </a:rPr>
              <a:t>(需加註</a:t>
            </a:r>
            <a:r>
              <a:rPr lang="zh-TW" b="1" dirty="0">
                <a:solidFill>
                  <a:srgbClr val="FF0000"/>
                </a:solidFill>
                <a:highlight>
                  <a:srgbClr val="FFFF00"/>
                </a:highlight>
              </a:rPr>
              <a:t>備查日期與文號</a:t>
            </a:r>
            <a:r>
              <a:rPr lang="zh-TW" b="1" dirty="0">
                <a:highlight>
                  <a:srgbClr val="FFFF00"/>
                </a:highlight>
              </a:rPr>
              <a:t>)</a:t>
            </a:r>
            <a:r>
              <a:rPr lang="zh-TW" altLang="en-US" b="1" dirty="0">
                <a:highlight>
                  <a:srgbClr val="FFFF00"/>
                </a:highlight>
              </a:rPr>
              <a:t> </a:t>
            </a:r>
            <a:r>
              <a:rPr lang="en-US" altLang="zh-TW" b="1" dirty="0">
                <a:highlight>
                  <a:srgbClr val="FFFF00"/>
                </a:highlight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真的會一一檢查網頁</a:t>
            </a:r>
            <a:r>
              <a:rPr lang="en-US" altLang="zh-TW" b="1" dirty="0">
                <a:solidFill>
                  <a:srgbClr val="FF0000"/>
                </a:solidFill>
                <a:highlight>
                  <a:srgbClr val="FFFF00"/>
                </a:highlight>
              </a:rPr>
              <a:t>!</a:t>
            </a:r>
            <a:r>
              <a:rPr lang="en-US" altLang="zh-TW" b="1" dirty="0">
                <a:highlight>
                  <a:srgbClr val="FFFF00"/>
                </a:highlight>
              </a:rPr>
              <a:t>)</a:t>
            </a:r>
          </a:p>
          <a:p>
            <a:pPr marL="685800" lvl="1" indent="-228600">
              <a:spcBef>
                <a:spcPts val="1200"/>
              </a:spcBef>
            </a:pPr>
            <a:endParaRPr lang="zh-TW" altLang="en-US" b="1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b="1" dirty="0">
                <a:solidFill>
                  <a:srgbClr val="FF0000"/>
                </a:solidFill>
              </a:rPr>
              <a:t>上傳至</a:t>
            </a:r>
            <a:r>
              <a:rPr lang="zh-TW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課程計畫平台</a:t>
            </a:r>
            <a:r>
              <a:rPr lang="zh-TW" altLang="en-US" b="1" dirty="0">
                <a:solidFill>
                  <a:srgbClr val="FF0000"/>
                </a:solidFill>
              </a:rPr>
              <a:t>及</a:t>
            </a:r>
            <a:r>
              <a:rPr lang="zh-TW" altLang="en-US" sz="3200" b="1" dirty="0">
                <a:solidFill>
                  <a:srgbClr val="FF0000"/>
                </a:solidFill>
              </a:rPr>
              <a:t>教育部</a:t>
            </a:r>
            <a:r>
              <a:rPr lang="zh-TW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人力資源網</a:t>
            </a:r>
            <a:r>
              <a:rPr lang="zh-TW" b="1" dirty="0"/>
              <a:t>。</a:t>
            </a:r>
            <a:endParaRPr lang="en-US" altLang="zh-TW" b="1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altLang="zh-TW" b="1" dirty="0"/>
          </a:p>
          <a:p>
            <a:pPr marL="457200" lvl="1" indent="0">
              <a:buNone/>
            </a:pPr>
            <a:r>
              <a:rPr lang="zh-TW" b="1" dirty="0">
                <a:solidFill>
                  <a:srgbClr val="FF0000"/>
                </a:solidFill>
              </a:rPr>
              <a:t> </a:t>
            </a:r>
            <a:r>
              <a:rPr lang="zh-TW" sz="3600" b="1" dirty="0">
                <a:solidFill>
                  <a:srgbClr val="0000FF"/>
                </a:solidFill>
              </a:rPr>
              <a:t>(B)</a:t>
            </a:r>
            <a:r>
              <a:rPr lang="zh-TW" sz="2800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彈性課程-</a:t>
            </a:r>
            <a:r>
              <a:rPr lang="zh-TW" sz="2800" b="1" i="0" u="none" strike="noStrik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標記</a:t>
            </a:r>
            <a:r>
              <a:rPr lang="zh-TW" sz="2800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於</a:t>
            </a:r>
            <a:r>
              <a:rPr lang="zh-TW" sz="2800" b="1" i="0" u="none" strike="noStrik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課程計畫內</a:t>
            </a:r>
            <a:r>
              <a:rPr lang="zh-TW" sz="2800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zh-TW" sz="2800" b="1" i="0" u="none" strike="noStrik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載明主題</a:t>
            </a:r>
            <a:r>
              <a:rPr lang="zh-TW" sz="2800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的有:</a:t>
            </a:r>
            <a:endParaRPr lang="en-US" altLang="zh-TW" sz="2800" b="1" i="0" u="none" strike="noStrike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1" indent="0">
              <a:buNone/>
            </a:pP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zh-TW" sz="3200" b="1" dirty="0">
                <a:solidFill>
                  <a:srgbClr val="0000FF"/>
                </a:solidFill>
                <a:highlight>
                  <a:srgbClr val="FFFF00"/>
                </a:highlight>
              </a:rPr>
              <a:t>安全教育(交通安全教育)/</a:t>
            </a:r>
            <a:r>
              <a:rPr lang="zh-TW" altLang="en-US" sz="3200" b="1" dirty="0">
                <a:solidFill>
                  <a:srgbClr val="0000FF"/>
                </a:solidFill>
                <a:highlight>
                  <a:srgbClr val="FFFF00"/>
                </a:highlight>
              </a:rPr>
              <a:t>性別平等教育</a:t>
            </a:r>
            <a:r>
              <a:rPr lang="en-US" altLang="zh-TW" sz="3200" b="1" dirty="0">
                <a:solidFill>
                  <a:srgbClr val="0000FF"/>
                </a:solidFill>
                <a:highlight>
                  <a:srgbClr val="FFFF00"/>
                </a:highlight>
              </a:rPr>
              <a:t>/</a:t>
            </a:r>
            <a:r>
              <a:rPr lang="zh-TW" sz="3200" b="1" dirty="0">
                <a:solidFill>
                  <a:srgbClr val="0000FF"/>
                </a:solidFill>
                <a:highlight>
                  <a:srgbClr val="FFFF00"/>
                </a:highlight>
              </a:rPr>
              <a:t>戶外教育</a:t>
            </a:r>
            <a:r>
              <a:rPr lang="zh-TW" sz="3200" b="1" dirty="0">
                <a:highlight>
                  <a:srgbClr val="FFFF00"/>
                </a:highlight>
              </a:rPr>
              <a:t>。</a:t>
            </a:r>
            <a:endParaRPr sz="3200" b="1" dirty="0">
              <a:highlight>
                <a:srgbClr val="FFFF00"/>
              </a:highlight>
            </a:endParaRPr>
          </a:p>
          <a:p>
            <a: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i="0" u="none" strike="noStrike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1" name="Google Shape;35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76CC4F1D-C5FD-4D9C-90B1-137B7D948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75" y="1384852"/>
            <a:ext cx="6634003" cy="5536708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9F4AC3EC-6975-4256-A935-B11AA7C26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7898" y="1536344"/>
            <a:ext cx="6465403" cy="5082081"/>
          </a:xfrm>
          <a:prstGeom prst="rect">
            <a:avLst/>
          </a:prstGeom>
        </p:spPr>
      </p:pic>
      <p:sp>
        <p:nvSpPr>
          <p:cNvPr id="357" name="Google Shape;357;p24"/>
          <p:cNvSpPr txBox="1">
            <a:spLocks noGrp="1"/>
          </p:cNvSpPr>
          <p:nvPr>
            <p:ph type="body" idx="1"/>
          </p:nvPr>
        </p:nvSpPr>
        <p:spPr>
          <a:xfrm>
            <a:off x="1341983" y="682628"/>
            <a:ext cx="9449747" cy="702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•"/>
            </a:pPr>
            <a:r>
              <a:rPr lang="zh-TW" sz="2600" b="1" dirty="0">
                <a:solidFill>
                  <a:srgbClr val="0000FF"/>
                </a:solidFill>
              </a:rPr>
              <a:t>(B)</a:t>
            </a:r>
            <a:r>
              <a:rPr lang="zh-TW" altLang="en-US" sz="2600" b="1" dirty="0">
                <a:solidFill>
                  <a:srgbClr val="0000FF"/>
                </a:solidFill>
              </a:rPr>
              <a:t>領域</a:t>
            </a:r>
            <a:r>
              <a:rPr lang="en-US" altLang="zh-TW" sz="2600" b="1" dirty="0">
                <a:solidFill>
                  <a:srgbClr val="0000FF"/>
                </a:solidFill>
              </a:rPr>
              <a:t>/</a:t>
            </a:r>
            <a:r>
              <a:rPr lang="zh-TW" sz="2600" b="1" i="0" u="none" strike="noStrike" dirty="0"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彈性課程-</a:t>
            </a:r>
            <a:r>
              <a:rPr lang="zh-TW" sz="2600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今年</a:t>
            </a:r>
            <a:r>
              <a:rPr lang="zh-TW" sz="2600" b="1" i="0" u="none" strike="noStrik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標記</a:t>
            </a:r>
            <a:r>
              <a:rPr lang="zh-TW" sz="2600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於</a:t>
            </a:r>
            <a:r>
              <a:rPr lang="zh-TW" sz="2600" b="1" i="0" u="none" strike="noStrik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課程計畫內</a:t>
            </a:r>
            <a:r>
              <a:rPr lang="zh-TW" sz="2600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zh-TW" sz="2600" b="1" i="0" u="none" strike="noStrik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載明主題</a:t>
            </a:r>
            <a:r>
              <a:rPr lang="zh-TW" altLang="en-US" sz="2600" b="1" i="0" u="none" strike="noStrike" dirty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表格</a:t>
            </a:r>
            <a:r>
              <a:rPr lang="zh-TW" altLang="en-US" sz="2600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重點</a:t>
            </a:r>
            <a:r>
              <a:rPr lang="zh-TW" sz="2600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:</a:t>
            </a:r>
            <a:endParaRPr sz="4600" dirty="0"/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360" name="Google Shape;36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22</a:t>
            </a:fld>
            <a:endParaRPr/>
          </a:p>
        </p:txBody>
      </p:sp>
      <p:sp>
        <p:nvSpPr>
          <p:cNvPr id="359" name="Google Shape;359;p24"/>
          <p:cNvSpPr/>
          <p:nvPr/>
        </p:nvSpPr>
        <p:spPr>
          <a:xfrm>
            <a:off x="5910470" y="5035826"/>
            <a:ext cx="2080591" cy="583096"/>
          </a:xfrm>
          <a:prstGeom prst="ellipse">
            <a:avLst/>
          </a:prstGeom>
          <a:noFill/>
          <a:ln w="28575" cap="flat" cmpd="sng">
            <a:solidFill>
              <a:srgbClr val="0033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76B99B05-C43D-4BB1-BE55-02F2C7379F65}"/>
              </a:ext>
            </a:extLst>
          </p:cNvPr>
          <p:cNvSpPr/>
          <p:nvPr/>
        </p:nvSpPr>
        <p:spPr>
          <a:xfrm>
            <a:off x="541390" y="4534906"/>
            <a:ext cx="838110" cy="629715"/>
          </a:xfrm>
          <a:prstGeom prst="round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80210E1D-9CA6-4764-AFC3-2A6A5B6D1211}"/>
              </a:ext>
            </a:extLst>
          </p:cNvPr>
          <p:cNvSpPr/>
          <p:nvPr/>
        </p:nvSpPr>
        <p:spPr>
          <a:xfrm>
            <a:off x="541390" y="5936974"/>
            <a:ext cx="838110" cy="323761"/>
          </a:xfrm>
          <a:prstGeom prst="round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9003CAB5-EC0E-4A9E-9BA5-4D9EABAF4435}"/>
              </a:ext>
            </a:extLst>
          </p:cNvPr>
          <p:cNvSpPr/>
          <p:nvPr/>
        </p:nvSpPr>
        <p:spPr>
          <a:xfrm>
            <a:off x="541390" y="2032370"/>
            <a:ext cx="800593" cy="290725"/>
          </a:xfrm>
          <a:prstGeom prst="round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338179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A1519ED-1328-4C19-9195-B4856F29B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685" y="1656429"/>
            <a:ext cx="3526808" cy="3570801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6AB0F24D-153E-4AAA-BF1E-8843FF5AA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96" y="1298993"/>
            <a:ext cx="6822549" cy="5028756"/>
          </a:xfrm>
          <a:prstGeom prst="rect">
            <a:avLst/>
          </a:prstGeom>
        </p:spPr>
      </p:pic>
      <p:sp>
        <p:nvSpPr>
          <p:cNvPr id="357" name="Google Shape;357;p24"/>
          <p:cNvSpPr txBox="1">
            <a:spLocks noGrp="1"/>
          </p:cNvSpPr>
          <p:nvPr>
            <p:ph type="body" idx="1"/>
          </p:nvPr>
        </p:nvSpPr>
        <p:spPr>
          <a:xfrm>
            <a:off x="1901228" y="530251"/>
            <a:ext cx="9240135" cy="43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•"/>
            </a:pPr>
            <a:r>
              <a:rPr lang="zh-TW" sz="2600" b="1" dirty="0">
                <a:solidFill>
                  <a:srgbClr val="0000FF"/>
                </a:solidFill>
              </a:rPr>
              <a:t>(B)</a:t>
            </a:r>
            <a:r>
              <a:rPr lang="zh-TW" altLang="en-US" sz="2600" b="1" dirty="0">
                <a:solidFill>
                  <a:srgbClr val="0000FF"/>
                </a:solidFill>
              </a:rPr>
              <a:t>領域</a:t>
            </a:r>
            <a:r>
              <a:rPr lang="en-US" altLang="zh-TW" sz="2600" b="1" dirty="0">
                <a:solidFill>
                  <a:srgbClr val="0000FF"/>
                </a:solidFill>
              </a:rPr>
              <a:t>/</a:t>
            </a:r>
            <a:r>
              <a:rPr lang="zh-TW" sz="2600" b="1" i="0" u="none" strike="noStrike" dirty="0"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彈性課程-</a:t>
            </a:r>
            <a:r>
              <a:rPr lang="zh-TW" sz="2600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今年</a:t>
            </a:r>
            <a:r>
              <a:rPr lang="zh-TW" sz="2600" b="1" i="0" u="none" strike="noStrik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標記</a:t>
            </a:r>
            <a:r>
              <a:rPr lang="zh-TW" sz="2600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於</a:t>
            </a:r>
            <a:r>
              <a:rPr lang="zh-TW" sz="2600" b="1" i="0" u="none" strike="noStrik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課程計畫內</a:t>
            </a:r>
            <a:r>
              <a:rPr lang="zh-TW" sz="2600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zh-TW" sz="2600" b="1" i="0" u="none" strike="noStrik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載明主題</a:t>
            </a:r>
            <a:r>
              <a:rPr lang="zh-TW" altLang="en-US" sz="2600" b="1" i="0" u="none" strike="noStrike" dirty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表格</a:t>
            </a:r>
            <a:r>
              <a:rPr lang="zh-TW" altLang="en-US" sz="2600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重點</a:t>
            </a:r>
            <a:r>
              <a:rPr lang="zh-TW" sz="2600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:</a:t>
            </a:r>
            <a:endParaRPr sz="4600" dirty="0"/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101A7A57-C6DB-440E-A42D-A709CB745B33}"/>
              </a:ext>
            </a:extLst>
          </p:cNvPr>
          <p:cNvSpPr/>
          <p:nvPr/>
        </p:nvSpPr>
        <p:spPr>
          <a:xfrm>
            <a:off x="609763" y="5980545"/>
            <a:ext cx="3193611" cy="285361"/>
          </a:xfrm>
          <a:prstGeom prst="round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9A5ECA0E-4943-4132-B1AE-3B4AB1FE1B69}"/>
              </a:ext>
            </a:extLst>
          </p:cNvPr>
          <p:cNvSpPr/>
          <p:nvPr/>
        </p:nvSpPr>
        <p:spPr>
          <a:xfrm>
            <a:off x="4964941" y="4565650"/>
            <a:ext cx="596126" cy="868218"/>
          </a:xfrm>
          <a:prstGeom prst="round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AF22D7F8-24C7-43C0-A649-A67FDCE3244A}"/>
              </a:ext>
            </a:extLst>
          </p:cNvPr>
          <p:cNvSpPr/>
          <p:nvPr/>
        </p:nvSpPr>
        <p:spPr>
          <a:xfrm>
            <a:off x="6010177" y="4999759"/>
            <a:ext cx="1178274" cy="632729"/>
          </a:xfrm>
          <a:prstGeom prst="wedgeRoundRectCallout">
            <a:avLst>
              <a:gd name="adj1" fmla="val -84337"/>
              <a:gd name="adj2" fmla="val -4365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請註明融入相關議題</a:t>
            </a:r>
          </a:p>
        </p:txBody>
      </p:sp>
      <p:sp>
        <p:nvSpPr>
          <p:cNvPr id="16" name="語音泡泡: 圓角矩形 15">
            <a:extLst>
              <a:ext uri="{FF2B5EF4-FFF2-40B4-BE49-F238E27FC236}">
                <a16:creationId xmlns:a16="http://schemas.microsoft.com/office/drawing/2014/main" id="{90AC804E-B449-4836-B7E0-245681DEDB11}"/>
              </a:ext>
            </a:extLst>
          </p:cNvPr>
          <p:cNvSpPr/>
          <p:nvPr/>
        </p:nvSpPr>
        <p:spPr>
          <a:xfrm>
            <a:off x="4475473" y="5906471"/>
            <a:ext cx="1595461" cy="868218"/>
          </a:xfrm>
          <a:prstGeom prst="wedgeRoundRectCallout">
            <a:avLst>
              <a:gd name="adj1" fmla="val -91418"/>
              <a:gd name="adj2" fmla="val -4069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考核項目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請務必融入安全、性別平等教育或戶外教育議題</a:t>
            </a:r>
          </a:p>
        </p:txBody>
      </p:sp>
      <p:sp>
        <p:nvSpPr>
          <p:cNvPr id="17" name="語音泡泡: 圓角矩形 16">
            <a:extLst>
              <a:ext uri="{FF2B5EF4-FFF2-40B4-BE49-F238E27FC236}">
                <a16:creationId xmlns:a16="http://schemas.microsoft.com/office/drawing/2014/main" id="{CBA5EC00-372A-4356-805B-F99F5CDA3F87}"/>
              </a:ext>
            </a:extLst>
          </p:cNvPr>
          <p:cNvSpPr/>
          <p:nvPr/>
        </p:nvSpPr>
        <p:spPr>
          <a:xfrm>
            <a:off x="10147633" y="3441829"/>
            <a:ext cx="1196359" cy="1527464"/>
          </a:xfrm>
          <a:prstGeom prst="wedgeRoundRectCallout">
            <a:avLst>
              <a:gd name="adj1" fmla="val -130932"/>
              <a:gd name="adj2" fmla="val -9707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考核項目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</a:p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課程計畫審查表增列議題融入的檢核指標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42F11031-A228-482A-AF7A-D74D474F8DB0}"/>
              </a:ext>
            </a:extLst>
          </p:cNvPr>
          <p:cNvSpPr txBox="1"/>
          <p:nvPr/>
        </p:nvSpPr>
        <p:spPr>
          <a:xfrm>
            <a:off x="8690875" y="1085598"/>
            <a:ext cx="17073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課程計畫審查表</a:t>
            </a:r>
          </a:p>
        </p:txBody>
      </p:sp>
      <p:sp>
        <p:nvSpPr>
          <p:cNvPr id="14" name="語音泡泡: 圓角矩形 13">
            <a:extLst>
              <a:ext uri="{FF2B5EF4-FFF2-40B4-BE49-F238E27FC236}">
                <a16:creationId xmlns:a16="http://schemas.microsoft.com/office/drawing/2014/main" id="{9ACA670A-21FE-414E-8A03-20FEF320CFC4}"/>
              </a:ext>
            </a:extLst>
          </p:cNvPr>
          <p:cNvSpPr/>
          <p:nvPr/>
        </p:nvSpPr>
        <p:spPr>
          <a:xfrm>
            <a:off x="9665955" y="5263428"/>
            <a:ext cx="1475408" cy="868218"/>
          </a:xfrm>
          <a:prstGeom prst="wedgeRoundRectCallout">
            <a:avLst>
              <a:gd name="adj1" fmla="val -97401"/>
              <a:gd name="adj2" fmla="val -6242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新增課程評鑑計畫及相關表格與工具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>
            <a:extLst>
              <a:ext uri="{FF2B5EF4-FFF2-40B4-BE49-F238E27FC236}">
                <a16:creationId xmlns:a16="http://schemas.microsoft.com/office/drawing/2014/main" id="{F82F0901-838A-472A-B3CF-C176D91E10EB}"/>
              </a:ext>
            </a:extLst>
          </p:cNvPr>
          <p:cNvSpPr txBox="1"/>
          <p:nvPr/>
        </p:nvSpPr>
        <p:spPr>
          <a:xfrm>
            <a:off x="1376217" y="1804341"/>
            <a:ext cx="9217891" cy="307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zh-TW" altLang="zh-TW" sz="14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B33CA74-CFB5-41AA-BB6E-9A39589B2513}"/>
              </a:ext>
            </a:extLst>
          </p:cNvPr>
          <p:cNvSpPr txBox="1"/>
          <p:nvPr/>
        </p:nvSpPr>
        <p:spPr>
          <a:xfrm>
            <a:off x="1892174" y="386495"/>
            <a:ext cx="87019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會議記錄範本 呈現項目考核重點，請各校配合辦理</a:t>
            </a:r>
            <a:r>
              <a:rPr lang="zh-TW" altLang="en-US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。</a:t>
            </a:r>
            <a:endParaRPr lang="en-US" altLang="zh-TW" sz="28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136BDF1-D318-4153-AA1D-193DF9E63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62" y="1550741"/>
            <a:ext cx="3501515" cy="492076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8098B949-E730-4CDB-B42F-A5877FB06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333" y="1501057"/>
            <a:ext cx="3587940" cy="498462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C1B0A02-2710-467A-ABF3-0B5EA23D76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257" y="1498474"/>
            <a:ext cx="3921488" cy="505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04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/>
          <p:nvPr/>
        </p:nvSpPr>
        <p:spPr>
          <a:xfrm>
            <a:off x="0" y="4907756"/>
            <a:ext cx="12192000" cy="1655762"/>
          </a:xfrm>
          <a:prstGeom prst="rect">
            <a:avLst/>
          </a:prstGeom>
          <a:gradFill>
            <a:gsLst>
              <a:gs pos="0">
                <a:srgbClr val="F6F9FC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lang="zh-TW" altLang="en-US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八</a:t>
            </a:r>
            <a: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、其他</a:t>
            </a:r>
            <a:endParaRPr dirty="0"/>
          </a:p>
        </p:txBody>
      </p:sp>
      <p:sp>
        <p:nvSpPr>
          <p:cNvPr id="217" name="Google Shape;21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marR="0" lvl="1" indent="-2286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sz="3200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備查作業文件上傳,請依本</a:t>
            </a:r>
            <a:r>
              <a:rPr lang="zh-TW" sz="3200" b="1" i="0" u="sng" strike="noStrik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備查</a:t>
            </a:r>
            <a:r>
              <a:rPr lang="zh-TW" sz="3200" b="1" i="0" u="sng" strike="noStrik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注意事項</a:t>
            </a:r>
            <a:r>
              <a:rPr lang="zh-TW" sz="3200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及平台規範辦理</a:t>
            </a:r>
            <a:r>
              <a:rPr lang="zh-TW" sz="2800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lang="en-US" altLang="zh-TW" sz="2800" b="1" i="0" u="none" strike="noStrike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altLang="en-US" sz="3600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校內課發會召開</a:t>
            </a:r>
            <a:r>
              <a:rPr lang="zh-TW" altLang="en-US" sz="3600" b="1" i="0" u="none" strike="noStrik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會議次數若因故調整為兩次</a:t>
            </a:r>
            <a:r>
              <a:rPr lang="zh-TW" altLang="en-US" sz="3600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，仍請將各項案由納入</a:t>
            </a:r>
            <a:r>
              <a:rPr lang="zh-TW" altLang="en-US" sz="3600" b="1" dirty="0"/>
              <a:t>會議</a:t>
            </a:r>
            <a:r>
              <a:rPr lang="zh-TW" altLang="en-US" sz="3600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討論。並上傳會議記錄</a:t>
            </a:r>
            <a:r>
              <a:rPr lang="en-US" altLang="zh-TW" sz="3600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zh-TW" altLang="en-US" sz="3600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及會議紀錄</a:t>
            </a:r>
            <a:r>
              <a:rPr lang="en-US" altLang="zh-TW" sz="3600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zh-TW" altLang="en-US" sz="3600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lang="en-US" altLang="zh-TW" sz="3600" b="1" i="0" u="none" strike="noStrike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altLang="zh-TW" b="1" i="0" u="none" strike="noStrike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dirty="0"/>
          </a:p>
        </p:txBody>
      </p:sp>
      <p:sp>
        <p:nvSpPr>
          <p:cNvPr id="218" name="Google Shape;21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zh-TW" sz="6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其他傳達事項</a:t>
            </a:r>
            <a:endParaRPr sz="66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6" name="Google Shape;36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26</a:t>
            </a:fld>
            <a:endParaRPr/>
          </a:p>
        </p:txBody>
      </p:sp>
      <p:sp>
        <p:nvSpPr>
          <p:cNvPr id="367" name="Google Shape;367;p25"/>
          <p:cNvSpPr/>
          <p:nvPr/>
        </p:nvSpPr>
        <p:spPr>
          <a:xfrm>
            <a:off x="0" y="4907756"/>
            <a:ext cx="12192000" cy="1655762"/>
          </a:xfrm>
          <a:prstGeom prst="rect">
            <a:avLst/>
          </a:prstGeom>
          <a:gradFill>
            <a:gsLst>
              <a:gs pos="0">
                <a:srgbClr val="F6F9FC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3"/>
          <p:cNvSpPr/>
          <p:nvPr/>
        </p:nvSpPr>
        <p:spPr>
          <a:xfrm>
            <a:off x="0" y="4907756"/>
            <a:ext cx="12192000" cy="1655762"/>
          </a:xfrm>
          <a:prstGeom prst="rect">
            <a:avLst/>
          </a:prstGeom>
          <a:gradFill>
            <a:gsLst>
              <a:gs pos="0">
                <a:srgbClr val="F6F9FC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43"/>
          <p:cNvSpPr/>
          <p:nvPr/>
        </p:nvSpPr>
        <p:spPr>
          <a:xfrm>
            <a:off x="389102" y="200819"/>
            <a:ext cx="11614212" cy="698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一、</a:t>
            </a:r>
            <a:r>
              <a:rPr lang="zh-TW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有關本市國民中小學</a:t>
            </a:r>
            <a:endParaRPr sz="3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lvl="0"/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         </a:t>
            </a:r>
            <a:r>
              <a:rPr lang="zh-TW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辦理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跨領域</a:t>
            </a:r>
            <a:r>
              <a:rPr lang="zh-TW" altLang="zh-TW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協同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教學暨彈性學習社團補助課程審查</a:t>
            </a:r>
            <a:endParaRPr sz="3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依據十二年國民基本教育課程綱要</a:t>
            </a:r>
            <a:r>
              <a:rPr lang="en-US" altLang="zh-TW" sz="18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(</a:t>
            </a:r>
            <a:r>
              <a:rPr lang="zh-TW" altLang="en-US" sz="18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總綱</a:t>
            </a:r>
            <a:r>
              <a:rPr lang="en-US" altLang="zh-TW" sz="18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)</a:t>
            </a:r>
            <a:endParaRPr sz="18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>
              <a:spcBef>
                <a:spcPts val="1800"/>
              </a:spcBef>
            </a:pP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跨領域</a:t>
            </a:r>
            <a:r>
              <a:rPr lang="zh-TW" altLang="zh-TW" sz="2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協同</a:t>
            </a:r>
            <a:r>
              <a:rPr lang="en-US" altLang="zh-TW" sz="2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zh-TW" altLang="zh-TW" sz="2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協同</a:t>
            </a:r>
            <a:r>
              <a:rPr lang="zh-TW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教學鐘點費</a:t>
            </a:r>
            <a:endParaRPr lang="zh-TW" altLang="zh-TW" sz="2400" b="1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800"/>
              </a:spcBef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月發文請各校申請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學年度跨領域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科目協同教學，該領域的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1/5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為上限。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800"/>
              </a:spcBef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經費及審核通過後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由本府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發文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相關補助經費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由校內人事費支應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日收件截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止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800"/>
              </a:spcBef>
            </a:pP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補助彈性學習社團活動經費申請</a:t>
            </a:r>
            <a:endParaRPr lang="zh-TW" altLang="zh-TW" sz="2400" b="1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800"/>
              </a:spcBef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月發文請各校申請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學年度彈性課程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社團補助經費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已開設社團數之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0.2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倍為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上限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無條件進位法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日收件截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止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800"/>
              </a:spcBef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查通過後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上簽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市府核定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經費。</a:t>
            </a:r>
            <a:endParaRPr sz="18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68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3"/>
          <p:cNvSpPr/>
          <p:nvPr/>
        </p:nvSpPr>
        <p:spPr>
          <a:xfrm>
            <a:off x="0" y="4907756"/>
            <a:ext cx="12192000" cy="1655762"/>
          </a:xfrm>
          <a:prstGeom prst="rect">
            <a:avLst/>
          </a:prstGeom>
          <a:gradFill>
            <a:gsLst>
              <a:gs pos="0">
                <a:srgbClr val="F6F9FC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43"/>
          <p:cNvSpPr/>
          <p:nvPr/>
        </p:nvSpPr>
        <p:spPr>
          <a:xfrm>
            <a:off x="632147" y="166569"/>
            <a:ext cx="10385920" cy="61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二、</a:t>
            </a:r>
            <a:r>
              <a:rPr lang="zh-TW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有關本市國民中小學</a:t>
            </a:r>
            <a:endParaRPr sz="3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辦理課後(外)社團落實課程及教材審查</a:t>
            </a:r>
            <a:endParaRPr sz="3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教育部國民及學前教育署112年4月12日</a:t>
            </a:r>
            <a:endParaRPr sz="18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臺教國署學字第1120043283號函辦理。</a:t>
            </a:r>
            <a:endParaRPr sz="18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依「基隆市國民中小學</a:t>
            </a:r>
            <a:r>
              <a:rPr 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課外社團</a:t>
            </a:r>
            <a:r>
              <a:rPr lang="zh-TW" sz="24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實施要點」第十點規定：「</a:t>
            </a:r>
            <a:r>
              <a:rPr 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課外</a:t>
            </a:r>
            <a:r>
              <a:rPr lang="zh-TW" sz="24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社團於開課前應提供</a:t>
            </a:r>
            <a:r>
              <a:rPr lang="zh-TW" sz="2400" b="1" u="sng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教學內容課程規劃表及教材用書等</a:t>
            </a:r>
            <a:r>
              <a:rPr lang="zh-TW" sz="24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資料，經</a:t>
            </a:r>
            <a:r>
              <a:rPr 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學校行政會議</a:t>
            </a:r>
            <a:r>
              <a:rPr lang="zh-TW" sz="24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審查通過後實施。」</a:t>
            </a:r>
            <a:endParaRPr sz="24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備註:為維護學生學習權益，請學校辦理</a:t>
            </a:r>
            <a:r>
              <a:rPr 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課後(外)</a:t>
            </a:r>
            <a:r>
              <a:rPr lang="zh-TW" sz="24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社團依</a:t>
            </a:r>
            <a:r>
              <a:rPr 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「基隆市國民中小學課外社團實施要點」</a:t>
            </a:r>
            <a:r>
              <a:rPr lang="zh-TW" sz="24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及</a:t>
            </a:r>
            <a:r>
              <a:rPr 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「</a:t>
            </a:r>
            <a:r>
              <a:rPr lang="zh-TW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校外人士協助高級中等以下學校教學或活動注意事項」落實課程及教材審核機制</a:t>
            </a:r>
            <a:r>
              <a:rPr lang="zh-TW" sz="24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，避免教授類似爭議性教材。</a:t>
            </a:r>
            <a:endParaRPr sz="18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備註：</a:t>
            </a:r>
            <a:r>
              <a:rPr lang="zh-TW" sz="1800" b="1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112年4月19日基府教特貳字第1120114765號函重申。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43"/>
          <p:cNvSpPr/>
          <p:nvPr/>
        </p:nvSpPr>
        <p:spPr>
          <a:xfrm>
            <a:off x="9990193" y="138995"/>
            <a:ext cx="15696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(專任輔導員)</a:t>
            </a:r>
            <a:endParaRPr dirty="0"/>
          </a:p>
        </p:txBody>
      </p:sp>
      <p:sp>
        <p:nvSpPr>
          <p:cNvPr id="530" name="Google Shape;530;p43"/>
          <p:cNvSpPr/>
          <p:nvPr/>
        </p:nvSpPr>
        <p:spPr>
          <a:xfrm>
            <a:off x="9363995" y="5952768"/>
            <a:ext cx="11079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校外人士</a:t>
            </a:r>
            <a:endParaRPr sz="1800" b="1" dirty="0">
              <a:solidFill>
                <a:srgbClr val="0000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31" name="Google Shape;531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819541-70C1-4B23-9CDF-D87C52D1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366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三、其他注意事項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5C4EB08-E492-4250-A9EA-57E6E6FE5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38492"/>
            <a:ext cx="10515600" cy="4938471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「課程架構表」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「課程計畫」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務必前後一致。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「課程計畫」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「班級課表」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務必內外一致。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「班週、社團」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隔週連排</a:t>
            </a: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節上課	</a:t>
            </a:r>
            <a:endParaRPr lang="en-US" altLang="zh-TW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lvl="1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爆炸: 八角 3">
            <a:extLst>
              <a:ext uri="{FF2B5EF4-FFF2-40B4-BE49-F238E27FC236}">
                <a16:creationId xmlns:a16="http://schemas.microsoft.com/office/drawing/2014/main" id="{DD354DE7-7F7A-4F39-B677-F1ACFFFDFD6C}"/>
              </a:ext>
            </a:extLst>
          </p:cNvPr>
          <p:cNvSpPr/>
          <p:nvPr/>
        </p:nvSpPr>
        <p:spPr>
          <a:xfrm>
            <a:off x="992775" y="2939144"/>
            <a:ext cx="7067007" cy="1214845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以下為錯誤樣態</a:t>
            </a:r>
          </a:p>
        </p:txBody>
      </p:sp>
    </p:spTree>
    <p:extLst>
      <p:ext uri="{BB962C8B-B14F-4D97-AF65-F5344CB8AC3E}">
        <p14:creationId xmlns:p14="http://schemas.microsoft.com/office/powerpoint/2010/main" val="3942540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/>
          <p:nvPr/>
        </p:nvSpPr>
        <p:spPr>
          <a:xfrm>
            <a:off x="0" y="4907756"/>
            <a:ext cx="12192000" cy="1655762"/>
          </a:xfrm>
          <a:prstGeom prst="rect">
            <a:avLst/>
          </a:prstGeom>
          <a:gradFill>
            <a:gsLst>
              <a:gs pos="0">
                <a:srgbClr val="F6F9FC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12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lang="zh-TW" sz="3600" b="1" i="0" u="none" strike="noStrike" dirty="0">
                <a:sym typeface="Microsoft JhengHei"/>
              </a:rPr>
              <a:t>基隆巿11</a:t>
            </a:r>
            <a:r>
              <a:rPr lang="en-US" altLang="zh-TW" sz="3600" b="1" i="0" u="none" strike="noStrike" dirty="0">
                <a:sym typeface="Microsoft JhengHei"/>
              </a:rPr>
              <a:t>4</a:t>
            </a:r>
            <a:r>
              <a:rPr lang="zh-TW" sz="3600" b="1" i="0" u="none" strike="noStrike" dirty="0">
                <a:sym typeface="Microsoft JhengHei"/>
              </a:rPr>
              <a:t>學年度</a:t>
            </a:r>
            <a:br>
              <a:rPr lang="zh-TW" sz="3600" b="1" i="0" u="none" strike="noStrike" dirty="0">
                <a:sym typeface="Microsoft JhengHei"/>
              </a:rPr>
            </a:br>
            <a:r>
              <a:rPr lang="zh-TW" sz="3600" b="1" i="0" u="none" strike="noStrike" dirty="0">
                <a:sym typeface="Microsoft JhengHei"/>
              </a:rPr>
              <a:t>國民中學及國民小學課程計畫備查作業</a:t>
            </a:r>
            <a:endParaRPr sz="3600" b="1" dirty="0"/>
          </a:p>
        </p:txBody>
      </p:sp>
      <p:sp>
        <p:nvSpPr>
          <p:cNvPr id="117" name="Google Shape;11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2DDC38B-778D-4014-B4F5-DBABBC02B203}"/>
              </a:ext>
            </a:extLst>
          </p:cNvPr>
          <p:cNvSpPr txBox="1"/>
          <p:nvPr/>
        </p:nvSpPr>
        <p:spPr>
          <a:xfrm>
            <a:off x="838200" y="1545022"/>
            <a:ext cx="10880834" cy="4247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課程計畫內容應符合十二年國教課程綱要之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領域課程、彈性課程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及實施規範規劃：其中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彈性學習課程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規劃應符合十二年國教課綱規定之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統整性主題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議題探究、社團活動與技藝課程、特殊需求領域課程或是其他類課程之任一主題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，並依教育部國教署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月發布之「國民小學及國民中學教育階段之彈性學習課程補充說明」規劃辦理。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國教署進行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全面考核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彈性學習課程內容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8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公立國中小能以</a:t>
            </a:r>
            <a:r>
              <a:rPr lang="zh-TW" alt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安全教育</a:t>
            </a:r>
            <a:r>
              <a:rPr lang="en-US" altLang="zh-TW" sz="18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交通安全</a:t>
            </a:r>
            <a:r>
              <a:rPr lang="en-US" altLang="zh-TW" sz="18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18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0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性別平等教育</a:t>
            </a:r>
            <a:r>
              <a:rPr lang="zh-TW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戶外教育</a:t>
            </a:r>
            <a:r>
              <a:rPr lang="zh-TW" altLang="en-US" sz="18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為主題，</a:t>
            </a:r>
            <a:r>
              <a:rPr lang="zh-TW" altLang="en-US" sz="1800" b="1" u="sng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規劃統整性、主題性之彈性學習課程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於任一年級之全部班級，規劃全學年至少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節課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上下學期各至少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節課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，深化課程內容，並引導學生進行知能整合與生活實踐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學校應於學校課程總體架構之「課程架構」載明議題融入彈性學習課程之議題及節數，</a:t>
            </a:r>
            <a:r>
              <a:rPr lang="zh-TW" altLang="en-US" sz="1800" b="1" u="sng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並於「課程計畫」中敘明議題融入之單元</a:t>
            </a:r>
            <a:r>
              <a:rPr lang="en-US" altLang="zh-TW" sz="1800" b="1" u="sng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b="1" u="sng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主題名稱及教學重點，且非以宣導或活動形式辦理。</a:t>
            </a:r>
            <a:r>
              <a:rPr lang="en-US" altLang="zh-TW" sz="1800" b="1" u="sng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(114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0325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公布版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800" b="1" u="sng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1"/>
          <p:cNvSpPr/>
          <p:nvPr/>
        </p:nvSpPr>
        <p:spPr>
          <a:xfrm>
            <a:off x="0" y="4907756"/>
            <a:ext cx="12192000" cy="1655762"/>
          </a:xfrm>
          <a:prstGeom prst="rect">
            <a:avLst/>
          </a:prstGeom>
          <a:gradFill>
            <a:gsLst>
              <a:gs pos="0">
                <a:srgbClr val="F6F9FC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31"/>
          <p:cNvSpPr txBox="1">
            <a:spLocks noGrp="1"/>
          </p:cNvSpPr>
          <p:nvPr>
            <p:ph type="body" idx="1"/>
          </p:nvPr>
        </p:nvSpPr>
        <p:spPr>
          <a:xfrm>
            <a:off x="838200" y="1455823"/>
            <a:ext cx="10515600" cy="5107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lang="en-US" altLang="zh-TW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lang="en-US" altLang="zh-TW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lang="en-US" altLang="zh-TW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zh-TW" altLang="en-US" sz="4400" b="1" dirty="0">
                <a:solidFill>
                  <a:srgbClr val="FF0000"/>
                </a:solidFill>
              </a:rPr>
              <a:t>感謝大家的配合</a:t>
            </a:r>
            <a:r>
              <a:rPr lang="en-US" altLang="zh-TW" sz="4400" b="1" dirty="0">
                <a:solidFill>
                  <a:srgbClr val="FF0000"/>
                </a:solidFill>
              </a:rPr>
              <a:t>!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9" name="Google Shape;42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6106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0" y="4907756"/>
            <a:ext cx="12192000" cy="1655762"/>
          </a:xfrm>
          <a:prstGeom prst="rect">
            <a:avLst/>
          </a:prstGeom>
          <a:gradFill>
            <a:gsLst>
              <a:gs pos="0">
                <a:srgbClr val="F6F9FC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548489" y="709365"/>
            <a:ext cx="5128392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CIRN</a:t>
            </a:r>
            <a:r>
              <a:rPr lang="zh-TW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                      </a:t>
            </a:r>
            <a:r>
              <a:rPr lang="zh-TW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取自CIRN </a:t>
            </a:r>
            <a:r>
              <a:rPr lang="en-US" altLang="zh-TW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114</a:t>
            </a:r>
            <a:r>
              <a:rPr lang="zh-TW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.04.</a:t>
            </a:r>
            <a:r>
              <a:rPr lang="en-US" altLang="zh-TW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國民小學及國民中學部定課程及校訂課程之規劃</a:t>
            </a:r>
            <a:endParaRPr sz="18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</a:t>
            </a:r>
            <a:r>
              <a:rPr lang="en-US" altLang="zh-TW" sz="14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r>
              <a:rPr lang="zh-TW" sz="14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學年度(110年2月修正總綱)</a:t>
            </a:r>
            <a:endParaRPr sz="14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4" name="Google Shape;12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096000" y="76200"/>
            <a:ext cx="5781675" cy="678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15D10766-F656-4F20-9701-5F5FD5D4A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3127" y="2995191"/>
            <a:ext cx="2860663" cy="28606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/>
          <p:nvPr/>
        </p:nvSpPr>
        <p:spPr>
          <a:xfrm>
            <a:off x="0" y="4907756"/>
            <a:ext cx="12192000" cy="1655762"/>
          </a:xfrm>
          <a:prstGeom prst="rect">
            <a:avLst/>
          </a:prstGeom>
          <a:gradFill>
            <a:gsLst>
              <a:gs pos="0">
                <a:srgbClr val="F6F9FC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二、11</a:t>
            </a:r>
            <a:r>
              <a:rPr lang="en-US" alt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學年度備查作業重點摘要:</a:t>
            </a:r>
            <a:endParaRPr b="1" i="0" u="none" strike="noStrike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133" name="Google Shape;133;p5"/>
          <p:cNvGrpSpPr/>
          <p:nvPr/>
        </p:nvGrpSpPr>
        <p:grpSpPr>
          <a:xfrm>
            <a:off x="1469297" y="3000803"/>
            <a:ext cx="8120063" cy="2832853"/>
            <a:chOff x="3968" y="1292906"/>
            <a:chExt cx="8120063" cy="2832853"/>
          </a:xfrm>
        </p:grpSpPr>
        <p:sp>
          <p:nvSpPr>
            <p:cNvPr id="134" name="Google Shape;134;p5"/>
            <p:cNvSpPr/>
            <p:nvPr/>
          </p:nvSpPr>
          <p:spPr>
            <a:xfrm>
              <a:off x="161131" y="1463165"/>
              <a:ext cx="3771900" cy="1178718"/>
            </a:xfrm>
            <a:prstGeom prst="rect">
              <a:avLst/>
            </a:prstGeom>
            <a:solidFill>
              <a:srgbClr val="CDCFD3">
                <a:alpha val="40000"/>
              </a:srgbClr>
            </a:solidFill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 txBox="1"/>
            <p:nvPr/>
          </p:nvSpPr>
          <p:spPr>
            <a:xfrm>
              <a:off x="161131" y="1463165"/>
              <a:ext cx="3771900" cy="1178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83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國中小一般課程</a:t>
              </a:r>
              <a:endParaRPr dirty="0"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3968" y="1292906"/>
              <a:ext cx="825103" cy="123765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l="-61997" r="-61997"/>
              </a:stretch>
            </a:blipFill>
            <a:ln w="12700" cap="flat" cmpd="sng">
              <a:solidFill>
                <a:srgbClr val="3D4B5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4352131" y="1463165"/>
              <a:ext cx="3771900" cy="1178718"/>
            </a:xfrm>
            <a:prstGeom prst="rect">
              <a:avLst/>
            </a:prstGeom>
            <a:solidFill>
              <a:srgbClr val="CDCFD3">
                <a:alpha val="40000"/>
              </a:srgbClr>
            </a:solidFill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4352131" y="1463165"/>
              <a:ext cx="3771900" cy="1178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83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國中小藝術才能班</a:t>
              </a:r>
              <a:endParaRPr dirty="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4194968" y="1292906"/>
              <a:ext cx="825103" cy="123765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l="-62998" r="-62995"/>
              </a:stretch>
            </a:blipFill>
            <a:ln w="12700" cap="flat" cmpd="sng">
              <a:solidFill>
                <a:srgbClr val="3D4B5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161131" y="2947041"/>
              <a:ext cx="3771900" cy="1178718"/>
            </a:xfrm>
            <a:prstGeom prst="rect">
              <a:avLst/>
            </a:prstGeom>
            <a:solidFill>
              <a:srgbClr val="CDCFD3">
                <a:alpha val="40000"/>
              </a:srgbClr>
            </a:solidFill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 txBox="1"/>
            <p:nvPr/>
          </p:nvSpPr>
          <p:spPr>
            <a:xfrm>
              <a:off x="161131" y="2947041"/>
              <a:ext cx="3771900" cy="1178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83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國中</a:t>
              </a:r>
              <a:r>
                <a:rPr lang="zh-TW" altLang="en-US" sz="2800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小</a:t>
              </a:r>
              <a:r>
                <a:rPr lang="zh-TW" sz="2800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體育班</a:t>
              </a:r>
              <a:endParaRPr dirty="0"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3968" y="2776782"/>
              <a:ext cx="825103" cy="123765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l="-61997" r="-61997"/>
              </a:stretch>
            </a:blipFill>
            <a:ln w="12700" cap="flat" cmpd="sng">
              <a:solidFill>
                <a:srgbClr val="3D4B5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4352131" y="2947041"/>
              <a:ext cx="3771900" cy="1178718"/>
            </a:xfrm>
            <a:prstGeom prst="rect">
              <a:avLst/>
            </a:prstGeom>
            <a:solidFill>
              <a:srgbClr val="CDCFD3">
                <a:alpha val="40000"/>
              </a:srgbClr>
            </a:solidFill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 txBox="1"/>
            <p:nvPr/>
          </p:nvSpPr>
          <p:spPr>
            <a:xfrm>
              <a:off x="4352131" y="2947041"/>
              <a:ext cx="3771900" cy="1178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83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特殊教育班</a:t>
              </a: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4194968" y="2776782"/>
              <a:ext cx="825103" cy="1237654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l="-185982" r="-185982"/>
              </a:stretch>
            </a:blipFill>
            <a:ln w="12700" cap="flat" cmpd="sng">
              <a:solidFill>
                <a:srgbClr val="3D4B5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5"/>
          <p:cNvSpPr txBox="1">
            <a:spLocks noGrp="1"/>
          </p:cNvSpPr>
          <p:nvPr>
            <p:ph type="body" idx="1"/>
          </p:nvPr>
        </p:nvSpPr>
        <p:spPr>
          <a:xfrm>
            <a:off x="1276082" y="2257358"/>
            <a:ext cx="7687614" cy="87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課程計畫格式依學校設置情形，分為以下四部分.</a:t>
            </a:r>
            <a:endParaRPr b="1" i="0" u="none" strike="noStrike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7470283" y="5433126"/>
            <a:ext cx="2312293" cy="49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不分國中小</a:t>
            </a:r>
            <a:endParaRPr dirty="0"/>
          </a:p>
        </p:txBody>
      </p:sp>
      <p:sp>
        <p:nvSpPr>
          <p:cNvPr id="148" name="Google Shape;14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7"/>
          <p:cNvSpPr/>
          <p:nvPr/>
        </p:nvSpPr>
        <p:spPr>
          <a:xfrm>
            <a:off x="0" y="4907756"/>
            <a:ext cx="12192000" cy="1655762"/>
          </a:xfrm>
          <a:prstGeom prst="rect">
            <a:avLst/>
          </a:prstGeom>
          <a:gradFill>
            <a:gsLst>
              <a:gs pos="0">
                <a:srgbClr val="F6F9FC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lang="zh-TW" altLang="en-US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三</a:t>
            </a:r>
            <a: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、課程備查</a:t>
            </a:r>
            <a:r>
              <a:rPr lang="zh-TW" altLang="en-US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平台上傳注意事項</a:t>
            </a:r>
            <a: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:</a:t>
            </a:r>
            <a:endParaRPr b="1" i="0" u="none" strike="noStrike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7" name="Google Shape;297;p17"/>
          <p:cNvSpPr txBox="1">
            <a:spLocks noGrp="1"/>
          </p:cNvSpPr>
          <p:nvPr>
            <p:ph type="body" idx="1"/>
          </p:nvPr>
        </p:nvSpPr>
        <p:spPr>
          <a:xfrm>
            <a:off x="682171" y="1825625"/>
            <a:ext cx="1094377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1" indent="-360000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Clr>
                <a:srgbClr val="A5A5A5"/>
              </a:buClr>
            </a:pPr>
            <a:r>
              <a:rPr lang="zh-TW" altLang="zh-TW" b="1" dirty="0"/>
              <a:t>本巿課程計畫備查平台設於本巿國教輔導團網站（</a:t>
            </a:r>
            <a:r>
              <a:rPr lang="zh-TW" altLang="zh-TW" b="1" dirty="0">
                <a:solidFill>
                  <a:srgbClr val="FF0000"/>
                </a:solidFill>
                <a:hlinkClick r:id="rId3"/>
              </a:rPr>
              <a:t>https://king.kl.edu.tw/course</a:t>
            </a:r>
            <a:r>
              <a:rPr lang="zh-TW" altLang="zh-TW" b="1" dirty="0"/>
              <a:t>），登入與操作方式詳備查注意事項，請各校務必指定一承辦人擔任上傳，</a:t>
            </a:r>
            <a:r>
              <a:rPr lang="zh-TW" altLang="en-US" b="1" dirty="0">
                <a:solidFill>
                  <a:srgbClr val="FF0000"/>
                </a:solidFill>
              </a:rPr>
              <a:t>若負責上傳承辦人有更動請</a:t>
            </a:r>
            <a:r>
              <a:rPr lang="zh-TW" altLang="zh-TW" b="1" dirty="0"/>
              <a:t>於114年</a:t>
            </a:r>
            <a:r>
              <a:rPr lang="en-US" altLang="zh-TW" b="1" dirty="0">
                <a:solidFill>
                  <a:srgbClr val="FF0000"/>
                </a:solidFill>
              </a:rPr>
              <a:t>5</a:t>
            </a:r>
            <a:r>
              <a:rPr lang="zh-TW" altLang="zh-TW" b="1" dirty="0">
                <a:solidFill>
                  <a:srgbClr val="FF0000"/>
                </a:solidFill>
              </a:rPr>
              <a:t>月</a:t>
            </a:r>
            <a:r>
              <a:rPr lang="en-US" altLang="zh-TW" b="1" dirty="0">
                <a:solidFill>
                  <a:srgbClr val="FF0000"/>
                </a:solidFill>
              </a:rPr>
              <a:t>10</a:t>
            </a:r>
            <a:r>
              <a:rPr lang="zh-TW" altLang="zh-TW" b="1" dirty="0">
                <a:solidFill>
                  <a:srgbClr val="FF0000"/>
                </a:solidFill>
              </a:rPr>
              <a:t>日</a:t>
            </a:r>
            <a:r>
              <a:rPr lang="zh-TW" altLang="zh-TW" b="1" dirty="0"/>
              <a:t>前將學校上傳者之資料填覆調查表單</a:t>
            </a:r>
            <a:r>
              <a:rPr lang="zh-TW" altLang="zh-TW" b="1" dirty="0">
                <a:solidFill>
                  <a:srgbClr val="0070C0"/>
                </a:solidFill>
              </a:rPr>
              <a:t>https://docs.google.com/forms/d/1ltcbzQbUqpHYygsiXEsVT1hwjnJm7-ktMeM3F1D58lo/edit?pli=1</a:t>
            </a:r>
            <a:r>
              <a:rPr lang="zh-TW" altLang="zh-TW" b="1" dirty="0"/>
              <a:t>，以利課程計畫備查平台上傳權限設定。</a:t>
            </a:r>
            <a:endParaRPr lang="en-US" altLang="zh-TW" b="1" dirty="0"/>
          </a:p>
          <a:p>
            <a:pPr marL="685800" lvl="1" indent="-228600">
              <a:spcBef>
                <a:spcPts val="2400"/>
              </a:spcBef>
              <a:spcAft>
                <a:spcPts val="600"/>
              </a:spcAft>
              <a:buClr>
                <a:srgbClr val="A5A5A5"/>
              </a:buClr>
            </a:pPr>
            <a:r>
              <a:rPr lang="en-US" altLang="zh-TW" b="1" i="0" u="none" strike="noStrike" dirty="0">
                <a:solidFill>
                  <a:srgbClr val="FF0000"/>
                </a:solidFill>
                <a:sym typeface="Microsoft JhengHei"/>
              </a:rPr>
              <a:t>114</a:t>
            </a:r>
            <a:r>
              <a:rPr lang="zh-TW" altLang="en-US" b="1" i="0" u="none" strike="noStrike" dirty="0">
                <a:solidFill>
                  <a:srgbClr val="FF0000"/>
                </a:solidFill>
                <a:sym typeface="Microsoft JhengHei"/>
              </a:rPr>
              <a:t>年</a:t>
            </a:r>
            <a:r>
              <a:rPr lang="en-US" altLang="zh-TW" b="1" i="0" u="none" strike="noStrike" dirty="0">
                <a:solidFill>
                  <a:srgbClr val="FF0000"/>
                </a:solidFill>
                <a:sym typeface="Microsoft JhengHei"/>
              </a:rPr>
              <a:t>8</a:t>
            </a:r>
            <a:r>
              <a:rPr lang="zh-TW" altLang="en-US" b="1" i="0" u="none" strike="noStrike" dirty="0">
                <a:solidFill>
                  <a:srgbClr val="FF0000"/>
                </a:solidFill>
                <a:sym typeface="Microsoft JhengHei"/>
              </a:rPr>
              <a:t>月</a:t>
            </a:r>
            <a:r>
              <a:rPr lang="en-US" altLang="zh-TW" b="1" i="0" u="none" strike="noStrike" dirty="0">
                <a:solidFill>
                  <a:srgbClr val="FF0000"/>
                </a:solidFill>
                <a:sym typeface="Microsoft JhengHei"/>
              </a:rPr>
              <a:t>1</a:t>
            </a:r>
            <a:r>
              <a:rPr lang="zh-TW" altLang="en-US" b="1" i="0" u="none" strike="noStrike" dirty="0">
                <a:solidFill>
                  <a:srgbClr val="FF0000"/>
                </a:solidFill>
                <a:sym typeface="Microsoft JhengHei"/>
              </a:rPr>
              <a:t>日後若</a:t>
            </a:r>
            <a:r>
              <a:rPr lang="zh-TW" altLang="en-US" b="1" dirty="0">
                <a:solidFill>
                  <a:srgbClr val="FF0000"/>
                </a:solidFill>
              </a:rPr>
              <a:t>負責上傳承辦人有更動，請向本府業務承辦人申請變更。</a:t>
            </a:r>
            <a:endParaRPr b="1" i="0" u="none" strike="noStrike" dirty="0">
              <a:solidFill>
                <a:srgbClr val="FF0000"/>
              </a:solidFill>
              <a:sym typeface="Microsoft JhengHei"/>
            </a:endParaRPr>
          </a:p>
        </p:txBody>
      </p:sp>
      <p:sp>
        <p:nvSpPr>
          <p:cNvPr id="298" name="Google Shape;29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8631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/>
          <p:nvPr/>
        </p:nvSpPr>
        <p:spPr>
          <a:xfrm>
            <a:off x="0" y="4907756"/>
            <a:ext cx="12192000" cy="1655762"/>
          </a:xfrm>
          <a:prstGeom prst="rect">
            <a:avLst/>
          </a:prstGeom>
          <a:gradFill>
            <a:gsLst>
              <a:gs pos="0">
                <a:srgbClr val="F6F9FC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四、課程計畫存成PDF檔分別上傳平台</a:t>
            </a:r>
            <a:endParaRPr dirty="0"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91588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marR="0" lvl="1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i="0" u="none" strike="noStrike" dirty="0">
              <a:solidFill>
                <a:srgbClr val="0000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2400"/>
              <a:buChar char="•"/>
            </a:pPr>
            <a:r>
              <a:rPr lang="zh-TW" b="1" i="0" u="none" strike="noStrike" dirty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(一)國中小一般課程</a:t>
            </a:r>
            <a:r>
              <a:rPr lang="en-US" altLang="zh-TW" b="1" i="0" u="none" strike="noStrike" dirty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b="1" i="0" u="none" strike="noStrik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檔案名稱</a:t>
            </a:r>
            <a:r>
              <a:rPr lang="en-US" altLang="zh-TW" b="1" i="0" u="none" strike="noStrik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:00</a:t>
            </a:r>
            <a:r>
              <a:rPr lang="zh-TW" altLang="en-US" b="1" i="0" u="none" strike="noStrik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國小課程計畫</a:t>
            </a:r>
            <a:r>
              <a:rPr lang="en-US" altLang="zh-TW" b="1" i="0" u="none" strike="noStrike" dirty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b="1" i="0" u="none" strike="noStrike" dirty="0">
              <a:solidFill>
                <a:srgbClr val="0000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細目含現況與背景分析、課程願景與課程目標、總體課程架構、領域/科目課程</a:t>
            </a:r>
            <a:r>
              <a:rPr lang="zh-TW" altLang="en-US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計</a:t>
            </a:r>
            <a: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畫、彈性學習課程計畫、跨領域/科目協同教學課程規劃、課程實施與評鑑等。</a:t>
            </a:r>
            <a:endParaRPr dirty="0"/>
          </a:p>
          <a:p>
            <a:pPr marL="685800" marR="0" lvl="1" indent="-76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i="0" u="none" strike="noStrike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b="1" dirty="0"/>
              <a:t>細目詳見”基隆市11</a:t>
            </a:r>
            <a:r>
              <a:rPr lang="en-US" altLang="zh-TW" b="1" dirty="0"/>
              <a:t>4</a:t>
            </a:r>
            <a:r>
              <a:rPr lang="zh-TW" b="1" dirty="0"/>
              <a:t>學年度國民中學及國民小學課程計畫備查作業實施計畫”</a:t>
            </a:r>
            <a:b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b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b="1" i="0" u="none" strike="noStrike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56" name="Google Shape;156;p6" descr="Archivo:Icono &lt;strong&gt;pdf&lt;/strong&gt;.png - WikiCONTRATAC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54084" y="3406395"/>
            <a:ext cx="2599716" cy="277056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/>
          <p:nvPr/>
        </p:nvSpPr>
        <p:spPr>
          <a:xfrm>
            <a:off x="0" y="4907756"/>
            <a:ext cx="12192000" cy="1655762"/>
          </a:xfrm>
          <a:prstGeom prst="rect">
            <a:avLst/>
          </a:prstGeom>
          <a:gradFill>
            <a:gsLst>
              <a:gs pos="0">
                <a:srgbClr val="F6F9FC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b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四、課程計畫存成PDF檔分別上傳平台</a:t>
            </a:r>
            <a:endParaRPr dirty="0"/>
          </a:p>
        </p:txBody>
      </p:sp>
      <p:sp>
        <p:nvSpPr>
          <p:cNvPr id="164" name="Google Shape;16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91588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b="1" i="0" u="none" strike="noStrike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2400"/>
              <a:buChar char="•"/>
            </a:pPr>
            <a:r>
              <a:rPr lang="zh-TW" b="1" i="0" u="none" strike="noStrike" dirty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(二)</a:t>
            </a:r>
            <a:r>
              <a:rPr lang="zh-TW" b="1" dirty="0">
                <a:solidFill>
                  <a:srgbClr val="0000FF"/>
                </a:solidFill>
              </a:rPr>
              <a:t>國中小</a:t>
            </a:r>
            <a:r>
              <a:rPr lang="zh-TW" b="1" u="sng" dirty="0">
                <a:solidFill>
                  <a:srgbClr val="0000FF"/>
                </a:solidFill>
              </a:rPr>
              <a:t>藝術</a:t>
            </a:r>
            <a:r>
              <a:rPr lang="zh-TW" b="1" i="0" u="sng" strike="noStrike" dirty="0">
                <a:solidFill>
                  <a:srgbClr val="0000FF"/>
                </a:solidFill>
                <a:sym typeface="Microsoft JhengHei"/>
              </a:rPr>
              <a:t>才能班</a:t>
            </a:r>
            <a:r>
              <a:rPr lang="zh-TW" b="1" i="0" u="none" strike="noStrike" dirty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課程計畫。</a:t>
            </a:r>
            <a:endParaRPr b="1" i="0" u="none" strike="noStrike" dirty="0">
              <a:solidFill>
                <a:srgbClr val="0000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i="0" u="none" strike="noStrike" dirty="0">
              <a:solidFill>
                <a:srgbClr val="0000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2400"/>
              <a:buChar char="•"/>
            </a:pPr>
            <a:r>
              <a:rPr lang="zh-TW" b="1" i="0" u="none" strike="noStrike" dirty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(三)</a:t>
            </a:r>
            <a:r>
              <a:rPr lang="zh-TW" b="1" dirty="0">
                <a:solidFill>
                  <a:srgbClr val="0000FF"/>
                </a:solidFill>
              </a:rPr>
              <a:t>國中</a:t>
            </a:r>
            <a:r>
              <a:rPr lang="zh-TW" altLang="en-US" b="1" dirty="0">
                <a:solidFill>
                  <a:srgbClr val="0000FF"/>
                </a:solidFill>
              </a:rPr>
              <a:t>小</a:t>
            </a:r>
            <a:r>
              <a:rPr lang="zh-TW" b="1" u="sng" dirty="0">
                <a:solidFill>
                  <a:srgbClr val="0000FF"/>
                </a:solidFill>
              </a:rPr>
              <a:t>體育</a:t>
            </a:r>
            <a:r>
              <a:rPr lang="zh-TW" b="1" i="0" u="sng" strike="noStrike" dirty="0">
                <a:solidFill>
                  <a:srgbClr val="0000FF"/>
                </a:solidFill>
                <a:sym typeface="Microsoft JhengHei"/>
              </a:rPr>
              <a:t>班</a:t>
            </a:r>
            <a:r>
              <a:rPr lang="zh-TW" b="1" i="0" u="none" strike="noStrike" dirty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課程計畫。</a:t>
            </a:r>
            <a:endParaRPr b="1" i="0" u="none" strike="noStrike" dirty="0">
              <a:solidFill>
                <a:srgbClr val="0000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i="0" u="none" strike="noStrike" dirty="0">
              <a:solidFill>
                <a:srgbClr val="0000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2400"/>
              <a:buChar char="•"/>
            </a:pPr>
            <a:r>
              <a:rPr lang="zh-TW" b="1" dirty="0">
                <a:solidFill>
                  <a:srgbClr val="0000FF"/>
                </a:solidFill>
              </a:rPr>
              <a:t>(四)</a:t>
            </a:r>
            <a:r>
              <a:rPr lang="zh-TW" b="1" u="sng" dirty="0">
                <a:solidFill>
                  <a:srgbClr val="0000FF"/>
                </a:solidFill>
              </a:rPr>
              <a:t>特殊需求學生</a:t>
            </a:r>
            <a:r>
              <a:rPr lang="zh-TW" b="1" dirty="0">
                <a:solidFill>
                  <a:srgbClr val="0000FF"/>
                </a:solidFill>
              </a:rPr>
              <a:t>課程計畫</a:t>
            </a:r>
            <a:r>
              <a:rPr lang="zh-TW" b="1" dirty="0"/>
              <a:t>。</a:t>
            </a:r>
            <a:endParaRPr lang="en-US" altLang="zh-TW" b="1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2400"/>
              <a:buChar char="•"/>
            </a:pPr>
            <a:endParaRPr dirty="0"/>
          </a:p>
          <a:p>
            <a:pPr marL="685800" lvl="1" indent="-228600"/>
            <a:r>
              <a:rPr lang="en-US" altLang="zh-TW" b="1" dirty="0">
                <a:solidFill>
                  <a:srgbClr val="0000FF"/>
                </a:solidFill>
              </a:rPr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檔案名稱</a:t>
            </a:r>
            <a:r>
              <a:rPr lang="en-US" altLang="zh-TW" b="1" dirty="0">
                <a:solidFill>
                  <a:srgbClr val="FF0000"/>
                </a:solidFill>
              </a:rPr>
              <a:t>:00</a:t>
            </a:r>
            <a:r>
              <a:rPr lang="zh-TW" altLang="en-US" b="1" dirty="0">
                <a:solidFill>
                  <a:srgbClr val="FF0000"/>
                </a:solidFill>
              </a:rPr>
              <a:t>國小</a:t>
            </a:r>
            <a:r>
              <a:rPr lang="en-US" altLang="zh-TW" b="1" dirty="0">
                <a:solidFill>
                  <a:srgbClr val="FF0000"/>
                </a:solidFill>
              </a:rPr>
              <a:t>+00000</a:t>
            </a:r>
            <a:r>
              <a:rPr lang="zh-TW" altLang="en-US" b="1" dirty="0">
                <a:solidFill>
                  <a:srgbClr val="FF0000"/>
                </a:solidFill>
              </a:rPr>
              <a:t>課程計畫</a:t>
            </a:r>
            <a:r>
              <a:rPr lang="en-US" altLang="zh-TW" b="1" dirty="0">
                <a:solidFill>
                  <a:srgbClr val="0000FF"/>
                </a:solidFill>
              </a:rPr>
              <a:t>)</a:t>
            </a:r>
            <a:endParaRPr lang="zh-TW" altLang="en-US" b="1" dirty="0">
              <a:solidFill>
                <a:srgbClr val="0000FF"/>
              </a:solidFill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b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br>
              <a:rPr lang="zh-TW" b="1" i="0" u="none" strike="noStrike" dirty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b="1" i="0" u="none" strike="noStrike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65" name="Google Shape;165;p7" descr="Archivo:Icono &lt;strong&gt;pdf&lt;/strong&gt;.png - WikiCONTRATAC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54084" y="3406395"/>
            <a:ext cx="2599716" cy="277056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/>
          <p:nvPr/>
        </p:nvSpPr>
        <p:spPr>
          <a:xfrm rot="805619">
            <a:off x="5782615" y="3174574"/>
            <a:ext cx="2240924" cy="110758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1510145" y="5237316"/>
            <a:ext cx="60960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一般課程/藝術才能班/體育班--課程計畫。</a:t>
            </a:r>
            <a:endParaRPr sz="2000" b="1" i="0" u="none" strike="noStrike" cap="none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此三項</a:t>
            </a:r>
            <a:r>
              <a:rPr lang="zh-TW" sz="2000" b="1" i="0" u="none" strike="noStrike" cap="non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的</a:t>
            </a:r>
            <a:r>
              <a:rPr lang="zh-TW" sz="2000" b="1" i="0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審查版</a:t>
            </a:r>
            <a:r>
              <a:rPr lang="zh-TW" altLang="en-US" sz="2000" b="1" i="0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、</a:t>
            </a:r>
            <a:r>
              <a:rPr lang="zh-TW" sz="2000" b="1" i="0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修正版</a:t>
            </a:r>
            <a:r>
              <a:rPr lang="zh-TW" altLang="en-US" sz="2000" b="1" i="0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及確認版</a:t>
            </a:r>
            <a:r>
              <a:rPr lang="zh-TW" sz="2000" b="1" i="0" u="none" strike="noStrike" cap="non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均</a:t>
            </a:r>
            <a:r>
              <a:rPr lang="zh-TW" sz="2000" b="1" i="0" u="none" strike="noStrike" cap="non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需上傳課程計畫平台</a:t>
            </a:r>
            <a:r>
              <a:rPr lang="zh-TW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sz="2000" b="1" i="0" u="sng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https://king.kl.edu.tw/course</a:t>
            </a:r>
            <a:r>
              <a:rPr lang="zh-TW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),</a:t>
            </a:r>
            <a:endParaRPr sz="2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7F9762E-29B5-4F07-9752-3D0B8E062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6526"/>
            <a:ext cx="11952514" cy="6584950"/>
          </a:xfrm>
          <a:prstGeom prst="rect">
            <a:avLst/>
          </a:prstGeom>
        </p:spPr>
      </p:pic>
      <p:grpSp>
        <p:nvGrpSpPr>
          <p:cNvPr id="174" name="Google Shape;174;p8"/>
          <p:cNvGrpSpPr/>
          <p:nvPr/>
        </p:nvGrpSpPr>
        <p:grpSpPr>
          <a:xfrm>
            <a:off x="8376861" y="147010"/>
            <a:ext cx="2017275" cy="1498169"/>
            <a:chOff x="6961718" y="0"/>
            <a:chExt cx="2017275" cy="1498169"/>
          </a:xfrm>
        </p:grpSpPr>
        <p:sp>
          <p:nvSpPr>
            <p:cNvPr id="175" name="Google Shape;175;p8"/>
            <p:cNvSpPr/>
            <p:nvPr/>
          </p:nvSpPr>
          <p:spPr>
            <a:xfrm>
              <a:off x="7912193" y="0"/>
              <a:ext cx="1066800" cy="948267"/>
            </a:xfrm>
            <a:prstGeom prst="ellipse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 rot="-1619481">
              <a:off x="7032479" y="736274"/>
              <a:ext cx="1029088" cy="558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8"/>
          <p:cNvSpPr/>
          <p:nvPr/>
        </p:nvSpPr>
        <p:spPr>
          <a:xfrm>
            <a:off x="814813" y="1971525"/>
            <a:ext cx="10646874" cy="1179082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5321</TotalTime>
  <Words>2285</Words>
  <Application>Microsoft Office PowerPoint</Application>
  <PresentationFormat>寬螢幕</PresentationFormat>
  <Paragraphs>183</Paragraphs>
  <Slides>30</Slides>
  <Notes>29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40" baseType="lpstr">
      <vt:lpstr>Adobe 黑体 Std R</vt:lpstr>
      <vt:lpstr>微軟正黑體</vt:lpstr>
      <vt:lpstr>微軟正黑體</vt:lpstr>
      <vt:lpstr>新細明體</vt:lpstr>
      <vt:lpstr>標楷體</vt:lpstr>
      <vt:lpstr>標楷體</vt:lpstr>
      <vt:lpstr>Arial</vt:lpstr>
      <vt:lpstr>Calibri</vt:lpstr>
      <vt:lpstr>Times New Roman</vt:lpstr>
      <vt:lpstr>Office 佈景主題</vt:lpstr>
      <vt:lpstr>基隆巿114學年度 國民中學及國民小學課程計畫 備查作業</vt:lpstr>
      <vt:lpstr>     基隆巿114學年度 國民中學及國民小學課程計畫備查作業  備查文件檔案在此..    https://king.kl.edu.tw/news/32</vt:lpstr>
      <vt:lpstr>基隆巿114學年度 國民中學及國民小學課程計畫備查作業</vt:lpstr>
      <vt:lpstr>PowerPoint 簡報</vt:lpstr>
      <vt:lpstr>二、114學年度備查作業重點摘要:</vt:lpstr>
      <vt:lpstr>三、課程備查平台上傳注意事項:</vt:lpstr>
      <vt:lpstr>四、課程計畫存成PDF檔分別上傳平台</vt:lpstr>
      <vt:lpstr> 四、課程計畫存成PDF檔分別上傳平台</vt:lpstr>
      <vt:lpstr>PowerPoint 簡報</vt:lpstr>
      <vt:lpstr> 五、依學校設置敘寫(特教)</vt:lpstr>
      <vt:lpstr>六、課程備查作業三階時間:</vt:lpstr>
      <vt:lpstr>六、課程備查作業三階時間:</vt:lpstr>
      <vt:lpstr>PowerPoint 簡報</vt:lpstr>
      <vt:lpstr>六、課程備查作業三階時間:</vt:lpstr>
      <vt:lpstr>PowerPoint 簡報</vt:lpstr>
      <vt:lpstr>六、課程備查作業三階時間:</vt:lpstr>
      <vt:lpstr>PowerPoint 簡報</vt:lpstr>
      <vt:lpstr>PowerPoint 簡報</vt:lpstr>
      <vt:lpstr>七、本學年度課程備查事項提醒1:</vt:lpstr>
      <vt:lpstr>七、本學年度課程備查事項提醒2:</vt:lpstr>
      <vt:lpstr>國教署考核項目再叮嚀:</vt:lpstr>
      <vt:lpstr>PowerPoint 簡報</vt:lpstr>
      <vt:lpstr>PowerPoint 簡報</vt:lpstr>
      <vt:lpstr>PowerPoint 簡報</vt:lpstr>
      <vt:lpstr>八、其他</vt:lpstr>
      <vt:lpstr>其他傳達事項</vt:lpstr>
      <vt:lpstr>PowerPoint 簡報</vt:lpstr>
      <vt:lpstr>PowerPoint 簡報</vt:lpstr>
      <vt:lpstr>三、其他注意事項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基隆巿112學年度 國民中學及國民小學課程計畫 備查作業</dc:title>
  <dc:creator>user</dc:creator>
  <cp:lastModifiedBy>朱婕翎</cp:lastModifiedBy>
  <cp:revision>88</cp:revision>
  <cp:lastPrinted>2025-04-30T00:59:05Z</cp:lastPrinted>
  <dcterms:created xsi:type="dcterms:W3CDTF">2023-04-17T10:58:37Z</dcterms:created>
  <dcterms:modified xsi:type="dcterms:W3CDTF">2025-04-30T04:33:03Z</dcterms:modified>
</cp:coreProperties>
</file>